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0" r:id="rId3"/>
    <p:sldId id="309" r:id="rId4"/>
    <p:sldId id="257" r:id="rId5"/>
    <p:sldId id="265" r:id="rId6"/>
    <p:sldId id="266" r:id="rId7"/>
    <p:sldId id="267" r:id="rId8"/>
    <p:sldId id="268" r:id="rId9"/>
    <p:sldId id="269" r:id="rId10"/>
    <p:sldId id="270" r:id="rId11"/>
    <p:sldId id="271" r:id="rId12"/>
    <p:sldId id="272" r:id="rId13"/>
    <p:sldId id="273" r:id="rId14"/>
    <p:sldId id="259" r:id="rId15"/>
    <p:sldId id="274" r:id="rId16"/>
    <p:sldId id="275" r:id="rId17"/>
    <p:sldId id="277" r:id="rId18"/>
    <p:sldId id="276" r:id="rId19"/>
    <p:sldId id="278" r:id="rId20"/>
    <p:sldId id="279" r:id="rId21"/>
    <p:sldId id="280" r:id="rId22"/>
    <p:sldId id="281" r:id="rId23"/>
    <p:sldId id="282" r:id="rId24"/>
    <p:sldId id="283" r:id="rId25"/>
    <p:sldId id="284" r:id="rId26"/>
    <p:sldId id="261" r:id="rId27"/>
    <p:sldId id="285" r:id="rId28"/>
    <p:sldId id="286" r:id="rId29"/>
    <p:sldId id="287" r:id="rId30"/>
    <p:sldId id="288" r:id="rId31"/>
    <p:sldId id="289" r:id="rId32"/>
    <p:sldId id="290" r:id="rId33"/>
    <p:sldId id="291" r:id="rId34"/>
    <p:sldId id="292" r:id="rId35"/>
    <p:sldId id="293" r:id="rId36"/>
    <p:sldId id="294" r:id="rId37"/>
    <p:sldId id="295" r:id="rId38"/>
    <p:sldId id="263"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11" r:id="rId53"/>
    <p:sldId id="312" r:id="rId54"/>
    <p:sldId id="313" r:id="rId55"/>
    <p:sldId id="314" r:id="rId56"/>
    <p:sldId id="315" r:id="rId57"/>
    <p:sldId id="316" r:id="rId58"/>
    <p:sldId id="317" r:id="rId59"/>
    <p:sldId id="318" r:id="rId6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3238147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924095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3146237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711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404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065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563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2173213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69840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4105882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3367590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4026817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782085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2840551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08ACC20F-8B29-4F76-B571-247B6CEB7B46}" type="datetimeFigureOut">
              <a:rPr lang="ko-KR" altLang="en-US" smtClean="0"/>
              <a:t>2022-03-28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92022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CC20F-8B29-4F76-B571-247B6CEB7B46}" type="datetimeFigureOut">
              <a:rPr lang="ko-KR" altLang="en-US" smtClean="0"/>
              <a:t>2022-03-28</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4A74A-5FA3-4BCD-9A42-9A39FCD4F597}" type="slidenum">
              <a:rPr lang="ko-KR" altLang="en-US" smtClean="0"/>
              <a:t>‹#›</a:t>
            </a:fld>
            <a:endParaRPr lang="ko-KR" altLang="en-US"/>
          </a:p>
        </p:txBody>
      </p:sp>
    </p:spTree>
    <p:extLst>
      <p:ext uri="{BB962C8B-B14F-4D97-AF65-F5344CB8AC3E}">
        <p14:creationId xmlns:p14="http://schemas.microsoft.com/office/powerpoint/2010/main" val="2312531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smtClean="0"/>
              <a:t>용어 정리</a:t>
            </a:r>
            <a:endParaRPr lang="ko-KR" altLang="en-US" dirty="0"/>
          </a:p>
        </p:txBody>
      </p:sp>
    </p:spTree>
    <p:extLst>
      <p:ext uri="{BB962C8B-B14F-4D97-AF65-F5344CB8AC3E}">
        <p14:creationId xmlns:p14="http://schemas.microsoft.com/office/powerpoint/2010/main" val="1569321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smtClean="0"/>
              <a:t>Grep –</a:t>
            </a:r>
            <a:r>
              <a:rPr lang="en-US" altLang="ko-KR" sz="2400" dirty="0" err="1" smtClean="0"/>
              <a:t>wnv</a:t>
            </a:r>
            <a:r>
              <a:rPr lang="en-US" altLang="ko-KR" sz="2400" dirty="0" smtClean="0"/>
              <a:t> hello abc.txt </a:t>
            </a:r>
            <a:r>
              <a:rPr lang="ko-KR" altLang="en-US" sz="2400" dirty="0" smtClean="0"/>
              <a:t>명령을 통해</a:t>
            </a:r>
            <a:r>
              <a:rPr lang="en-US" altLang="ko-KR" sz="2400" dirty="0" smtClean="0"/>
              <a:t/>
            </a:r>
            <a:br>
              <a:rPr lang="en-US" altLang="ko-KR" sz="2400" dirty="0" smtClean="0"/>
            </a:br>
            <a:r>
              <a:rPr lang="en-US" altLang="ko-KR" sz="2400" dirty="0" smtClean="0"/>
              <a:t>abc.txt</a:t>
            </a:r>
            <a:r>
              <a:rPr lang="ko-KR" altLang="en-US" sz="2400" dirty="0" smtClean="0"/>
              <a:t>의 내용 중 </a:t>
            </a:r>
            <a:r>
              <a:rPr lang="en-US" altLang="ko-KR" sz="2400" dirty="0" smtClean="0"/>
              <a:t>hello</a:t>
            </a:r>
            <a:r>
              <a:rPr lang="ko-KR" altLang="en-US" sz="2400" dirty="0" smtClean="0"/>
              <a:t>와 전체 단어의 패턴이 일치하지 않는 모든 줄을 </a:t>
            </a:r>
            <a:r>
              <a:rPr lang="ko-KR" altLang="en-US" sz="2400" dirty="0" err="1" smtClean="0"/>
              <a:t>줄번호와</a:t>
            </a:r>
            <a:r>
              <a:rPr lang="ko-KR" altLang="en-US" sz="2400" dirty="0" smtClean="0"/>
              <a:t> 함께 출력</a:t>
            </a:r>
            <a:r>
              <a:rPr lang="en-US" altLang="ko-KR" sz="2400" dirty="0" smtClean="0"/>
              <a:t/>
            </a:r>
            <a:br>
              <a:rPr lang="en-US" altLang="ko-KR" sz="2400" dirty="0" smtClean="0"/>
            </a:br>
            <a:r>
              <a:rPr lang="ko-KR" altLang="en-US" sz="2400" dirty="0" smtClean="0"/>
              <a:t>즉</a:t>
            </a:r>
            <a:r>
              <a:rPr lang="en-US" altLang="ko-KR" sz="2400" dirty="0" smtClean="0"/>
              <a:t>, grep –</a:t>
            </a:r>
            <a:r>
              <a:rPr lang="en-US" altLang="ko-KR" sz="2400" dirty="0" err="1" smtClean="0"/>
              <a:t>wn</a:t>
            </a:r>
            <a:r>
              <a:rPr lang="en-US" altLang="ko-KR" sz="2400" dirty="0" smtClean="0"/>
              <a:t> hello abc.txt</a:t>
            </a:r>
            <a:r>
              <a:rPr lang="ko-KR" altLang="en-US" sz="2400" dirty="0" smtClean="0"/>
              <a:t>로 출력되지 않는 모든 줄이 출력된다</a:t>
            </a:r>
            <a:r>
              <a:rPr lang="en-US" altLang="ko-KR" sz="2400" dirty="0"/>
              <a:t>.</a:t>
            </a:r>
            <a:endParaRPr lang="ko-KR" altLang="en-US" sz="2400" dirty="0"/>
          </a:p>
        </p:txBody>
      </p:sp>
      <p:pic>
        <p:nvPicPr>
          <p:cNvPr id="4" name="그림 3"/>
          <p:cNvPicPr>
            <a:picLocks noChangeAspect="1"/>
          </p:cNvPicPr>
          <p:nvPr/>
        </p:nvPicPr>
        <p:blipFill>
          <a:blip r:embed="rId2"/>
          <a:stretch>
            <a:fillRect/>
          </a:stretch>
        </p:blipFill>
        <p:spPr>
          <a:xfrm>
            <a:off x="535663" y="2581274"/>
            <a:ext cx="11120673" cy="3190875"/>
          </a:xfrm>
          <a:prstGeom prst="rect">
            <a:avLst/>
          </a:prstGeom>
        </p:spPr>
      </p:pic>
    </p:spTree>
    <p:extLst>
      <p:ext uri="{BB962C8B-B14F-4D97-AF65-F5344CB8AC3E}">
        <p14:creationId xmlns:p14="http://schemas.microsoft.com/office/powerpoint/2010/main" val="349581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smtClean="0"/>
              <a:t>Grep –l hello abc.txt </a:t>
            </a:r>
            <a:r>
              <a:rPr lang="ko-KR" altLang="en-US" sz="3200" dirty="0" smtClean="0"/>
              <a:t>명령을 통해</a:t>
            </a:r>
            <a:r>
              <a:rPr lang="en-US" altLang="ko-KR" sz="3200" dirty="0" smtClean="0"/>
              <a:t/>
            </a:r>
            <a:br>
              <a:rPr lang="en-US" altLang="ko-KR" sz="3200" dirty="0" smtClean="0"/>
            </a:br>
            <a:r>
              <a:rPr lang="en-US" altLang="ko-KR" sz="3200" dirty="0" smtClean="0"/>
              <a:t>abc.txt</a:t>
            </a:r>
            <a:r>
              <a:rPr lang="ko-KR" altLang="en-US" sz="3200" dirty="0" smtClean="0"/>
              <a:t>파일 내용 중 </a:t>
            </a:r>
            <a:r>
              <a:rPr lang="en-US" altLang="ko-KR" sz="3200" dirty="0" smtClean="0"/>
              <a:t>hello</a:t>
            </a:r>
            <a:r>
              <a:rPr lang="ko-KR" altLang="en-US" sz="3200" dirty="0" smtClean="0"/>
              <a:t>가 있으면 파일명 </a:t>
            </a:r>
            <a:r>
              <a:rPr lang="en-US" altLang="ko-KR" sz="3200" dirty="0" smtClean="0"/>
              <a:t>abc.txt</a:t>
            </a:r>
            <a:r>
              <a:rPr lang="ko-KR" altLang="en-US" sz="3200" dirty="0" smtClean="0"/>
              <a:t>가 출력됨을 확인</a:t>
            </a:r>
            <a:endParaRPr lang="ko-KR" altLang="en-US" sz="3200" dirty="0"/>
          </a:p>
        </p:txBody>
      </p:sp>
      <p:pic>
        <p:nvPicPr>
          <p:cNvPr id="4" name="그림 3"/>
          <p:cNvPicPr>
            <a:picLocks noChangeAspect="1"/>
          </p:cNvPicPr>
          <p:nvPr/>
        </p:nvPicPr>
        <p:blipFill>
          <a:blip r:embed="rId2"/>
          <a:stretch>
            <a:fillRect/>
          </a:stretch>
        </p:blipFill>
        <p:spPr>
          <a:xfrm>
            <a:off x="1437473" y="2076450"/>
            <a:ext cx="8648449" cy="2019300"/>
          </a:xfrm>
          <a:prstGeom prst="rect">
            <a:avLst/>
          </a:prstGeom>
        </p:spPr>
      </p:pic>
      <p:pic>
        <p:nvPicPr>
          <p:cNvPr id="5" name="그림 4"/>
          <p:cNvPicPr>
            <a:picLocks noChangeAspect="1"/>
          </p:cNvPicPr>
          <p:nvPr/>
        </p:nvPicPr>
        <p:blipFill>
          <a:blip r:embed="rId3"/>
          <a:stretch>
            <a:fillRect/>
          </a:stretch>
        </p:blipFill>
        <p:spPr>
          <a:xfrm>
            <a:off x="1304673" y="4481512"/>
            <a:ext cx="8914051" cy="1957388"/>
          </a:xfrm>
          <a:prstGeom prst="rect">
            <a:avLst/>
          </a:prstGeom>
        </p:spPr>
      </p:pic>
    </p:spTree>
    <p:extLst>
      <p:ext uri="{BB962C8B-B14F-4D97-AF65-F5344CB8AC3E}">
        <p14:creationId xmlns:p14="http://schemas.microsoft.com/office/powerpoint/2010/main" val="421792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smtClean="0"/>
              <a:t>Grep –l hello * </a:t>
            </a:r>
            <a:r>
              <a:rPr lang="ko-KR" altLang="en-US" sz="2400" dirty="0" smtClean="0"/>
              <a:t>명령을 통해</a:t>
            </a:r>
            <a:r>
              <a:rPr lang="en-US" altLang="ko-KR" sz="2400" dirty="0" smtClean="0"/>
              <a:t/>
            </a:r>
            <a:br>
              <a:rPr lang="en-US" altLang="ko-KR" sz="2400" dirty="0" smtClean="0"/>
            </a:br>
            <a:r>
              <a:rPr lang="ko-KR" altLang="en-US" sz="2400" dirty="0" smtClean="0"/>
              <a:t>현재 </a:t>
            </a:r>
            <a:r>
              <a:rPr lang="ko-KR" altLang="en-US" sz="2400" dirty="0" err="1" smtClean="0"/>
              <a:t>디렉토리</a:t>
            </a:r>
            <a:r>
              <a:rPr lang="ko-KR" altLang="en-US" sz="2400" dirty="0" smtClean="0"/>
              <a:t> 내에 모든 파일 중 파일 내용으로 </a:t>
            </a:r>
            <a:r>
              <a:rPr lang="en-US" altLang="ko-KR" sz="2400" dirty="0" smtClean="0"/>
              <a:t>hello</a:t>
            </a:r>
            <a:r>
              <a:rPr lang="ko-KR" altLang="en-US" sz="2400" dirty="0" smtClean="0"/>
              <a:t>와 일치하는 패턴이 있는 파일의 이름 출력</a:t>
            </a:r>
            <a:endParaRPr lang="ko-KR" altLang="en-US" sz="2400" dirty="0"/>
          </a:p>
        </p:txBody>
      </p:sp>
      <p:pic>
        <p:nvPicPr>
          <p:cNvPr id="4" name="그림 3"/>
          <p:cNvPicPr>
            <a:picLocks noChangeAspect="1"/>
          </p:cNvPicPr>
          <p:nvPr/>
        </p:nvPicPr>
        <p:blipFill>
          <a:blip r:embed="rId2"/>
          <a:stretch>
            <a:fillRect/>
          </a:stretch>
        </p:blipFill>
        <p:spPr>
          <a:xfrm>
            <a:off x="482245" y="2309812"/>
            <a:ext cx="11227509" cy="3862388"/>
          </a:xfrm>
          <a:prstGeom prst="rect">
            <a:avLst/>
          </a:prstGeom>
        </p:spPr>
      </p:pic>
    </p:spTree>
    <p:extLst>
      <p:ext uri="{BB962C8B-B14F-4D97-AF65-F5344CB8AC3E}">
        <p14:creationId xmlns:p14="http://schemas.microsoft.com/office/powerpoint/2010/main" val="2404595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Cat </a:t>
            </a:r>
            <a:r>
              <a:rPr lang="en-US" altLang="ko-KR" sz="2800" dirty="0" err="1" smtClean="0"/>
              <a:t>aa;cat</a:t>
            </a:r>
            <a:r>
              <a:rPr lang="en-US" altLang="ko-KR" sz="2800" dirty="0" smtClean="0"/>
              <a:t>&gt;</a:t>
            </a:r>
            <a:r>
              <a:rPr lang="en-US" altLang="ko-KR" sz="2800" dirty="0" err="1" smtClean="0"/>
              <a:t>aa;cat</a:t>
            </a:r>
            <a:r>
              <a:rPr lang="en-US" altLang="ko-KR" sz="2800" dirty="0" smtClean="0"/>
              <a:t> </a:t>
            </a:r>
            <a:r>
              <a:rPr lang="en-US" altLang="ko-KR" sz="2800" dirty="0" err="1" smtClean="0"/>
              <a:t>aa;cat</a:t>
            </a:r>
            <a:r>
              <a:rPr lang="en-US" altLang="ko-KR" sz="2800" dirty="0"/>
              <a:t> </a:t>
            </a:r>
            <a:r>
              <a:rPr lang="en-US" altLang="ko-KR" sz="2800" dirty="0" smtClean="0"/>
              <a:t>&gt;&gt; </a:t>
            </a:r>
            <a:r>
              <a:rPr lang="en-US" altLang="ko-KR" sz="2800" dirty="0" err="1" smtClean="0"/>
              <a:t>aa;cat</a:t>
            </a:r>
            <a:r>
              <a:rPr lang="en-US" altLang="ko-KR" sz="2800" dirty="0" smtClean="0"/>
              <a:t> aa;</a:t>
            </a:r>
            <a:br>
              <a:rPr lang="en-US" altLang="ko-KR" sz="2800" dirty="0" smtClean="0"/>
            </a:br>
            <a:r>
              <a:rPr lang="en-US" altLang="ko-KR" sz="2800" dirty="0" smtClean="0"/>
              <a:t>“;”</a:t>
            </a:r>
            <a:r>
              <a:rPr lang="ko-KR" altLang="en-US" sz="2800" dirty="0"/>
              <a:t>를</a:t>
            </a:r>
            <a:r>
              <a:rPr lang="ko-KR" altLang="en-US" sz="2800" dirty="0" smtClean="0"/>
              <a:t> 통해 다수의 명령을 순차적으로 하나씩 실행</a:t>
            </a:r>
            <a:r>
              <a:rPr lang="en-US" altLang="ko-KR" sz="2800" dirty="0" smtClean="0"/>
              <a:t>.</a:t>
            </a:r>
            <a:endParaRPr lang="ko-KR" altLang="en-US" sz="2800" dirty="0"/>
          </a:p>
        </p:txBody>
      </p:sp>
      <p:pic>
        <p:nvPicPr>
          <p:cNvPr id="5" name="그림 4"/>
          <p:cNvPicPr>
            <a:picLocks noChangeAspect="1"/>
          </p:cNvPicPr>
          <p:nvPr/>
        </p:nvPicPr>
        <p:blipFill>
          <a:blip r:embed="rId2"/>
          <a:stretch>
            <a:fillRect/>
          </a:stretch>
        </p:blipFill>
        <p:spPr>
          <a:xfrm>
            <a:off x="838200" y="1971675"/>
            <a:ext cx="10463213" cy="3744118"/>
          </a:xfrm>
          <a:prstGeom prst="rect">
            <a:avLst/>
          </a:prstGeom>
        </p:spPr>
      </p:pic>
      <p:sp>
        <p:nvSpPr>
          <p:cNvPr id="6" name="직사각형 5"/>
          <p:cNvSpPr/>
          <p:nvPr/>
        </p:nvSpPr>
        <p:spPr>
          <a:xfrm>
            <a:off x="785813" y="2590800"/>
            <a:ext cx="4972050"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85813" y="2800349"/>
            <a:ext cx="4972050" cy="547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785813" y="3333750"/>
            <a:ext cx="4972050" cy="547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781050" y="3848100"/>
            <a:ext cx="4972050" cy="547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795337" y="4358084"/>
            <a:ext cx="4972050" cy="1047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5810250" y="2499896"/>
            <a:ext cx="3780202" cy="338554"/>
          </a:xfrm>
          <a:prstGeom prst="rect">
            <a:avLst/>
          </a:prstGeom>
          <a:solidFill>
            <a:schemeClr val="tx1"/>
          </a:solidFill>
        </p:spPr>
        <p:txBody>
          <a:bodyPr wrap="none" rtlCol="0">
            <a:spAutoFit/>
          </a:bodyPr>
          <a:lstStyle/>
          <a:p>
            <a:r>
              <a:rPr lang="en-US" altLang="ko-KR" sz="1600" dirty="0" smtClean="0">
                <a:solidFill>
                  <a:schemeClr val="bg1"/>
                </a:solidFill>
              </a:rPr>
              <a:t>Cat aa : </a:t>
            </a:r>
            <a:r>
              <a:rPr lang="ko-KR" altLang="en-US" sz="1600" dirty="0" smtClean="0">
                <a:solidFill>
                  <a:schemeClr val="bg1"/>
                </a:solidFill>
              </a:rPr>
              <a:t>존재하지 않으므로 </a:t>
            </a:r>
            <a:r>
              <a:rPr lang="ko-KR" altLang="en-US" sz="1600" dirty="0" err="1" smtClean="0">
                <a:solidFill>
                  <a:schemeClr val="bg1"/>
                </a:solidFill>
              </a:rPr>
              <a:t>에러메세지</a:t>
            </a:r>
            <a:endParaRPr lang="ko-KR" altLang="en-US" sz="1600" dirty="0">
              <a:solidFill>
                <a:schemeClr val="bg1"/>
              </a:solidFill>
            </a:endParaRPr>
          </a:p>
        </p:txBody>
      </p:sp>
      <p:sp>
        <p:nvSpPr>
          <p:cNvPr id="14" name="TextBox 13"/>
          <p:cNvSpPr txBox="1"/>
          <p:nvPr/>
        </p:nvSpPr>
        <p:spPr>
          <a:xfrm>
            <a:off x="5809003" y="3028117"/>
            <a:ext cx="4838184" cy="338554"/>
          </a:xfrm>
          <a:prstGeom prst="rect">
            <a:avLst/>
          </a:prstGeom>
          <a:solidFill>
            <a:schemeClr val="tx1"/>
          </a:solidFill>
        </p:spPr>
        <p:txBody>
          <a:bodyPr wrap="none" rtlCol="0">
            <a:spAutoFit/>
          </a:bodyPr>
          <a:lstStyle/>
          <a:p>
            <a:r>
              <a:rPr lang="en-US" altLang="ko-KR" sz="1600" dirty="0" smtClean="0">
                <a:solidFill>
                  <a:schemeClr val="bg1"/>
                </a:solidFill>
              </a:rPr>
              <a:t>Cat &gt; aa : </a:t>
            </a:r>
            <a:r>
              <a:rPr lang="ko-KR" altLang="en-US" sz="1600" dirty="0" smtClean="0">
                <a:solidFill>
                  <a:schemeClr val="bg1"/>
                </a:solidFill>
              </a:rPr>
              <a:t>입력을 받고 </a:t>
            </a:r>
            <a:r>
              <a:rPr lang="en-US" altLang="ko-KR" sz="1600" dirty="0" smtClean="0">
                <a:solidFill>
                  <a:schemeClr val="bg1"/>
                </a:solidFill>
              </a:rPr>
              <a:t>aa</a:t>
            </a:r>
            <a:r>
              <a:rPr lang="ko-KR" altLang="en-US" sz="1600" dirty="0" smtClean="0">
                <a:solidFill>
                  <a:schemeClr val="bg1"/>
                </a:solidFill>
              </a:rPr>
              <a:t>라는 새로운 파일로 생성</a:t>
            </a:r>
            <a:endParaRPr lang="ko-KR" altLang="en-US" sz="1600" dirty="0">
              <a:solidFill>
                <a:schemeClr val="bg1"/>
              </a:solidFill>
            </a:endParaRPr>
          </a:p>
        </p:txBody>
      </p:sp>
      <p:sp>
        <p:nvSpPr>
          <p:cNvPr id="15" name="TextBox 14"/>
          <p:cNvSpPr txBox="1"/>
          <p:nvPr/>
        </p:nvSpPr>
        <p:spPr>
          <a:xfrm>
            <a:off x="5809003" y="3550839"/>
            <a:ext cx="2836033" cy="338554"/>
          </a:xfrm>
          <a:prstGeom prst="rect">
            <a:avLst/>
          </a:prstGeom>
          <a:solidFill>
            <a:schemeClr val="tx1"/>
          </a:solidFill>
        </p:spPr>
        <p:txBody>
          <a:bodyPr wrap="none" rtlCol="0">
            <a:spAutoFit/>
          </a:bodyPr>
          <a:lstStyle/>
          <a:p>
            <a:r>
              <a:rPr lang="en-US" altLang="ko-KR" sz="1600" dirty="0" smtClean="0">
                <a:solidFill>
                  <a:schemeClr val="bg1"/>
                </a:solidFill>
              </a:rPr>
              <a:t>Cat aa : </a:t>
            </a:r>
            <a:r>
              <a:rPr lang="ko-KR" altLang="en-US" sz="1600" dirty="0" smtClean="0">
                <a:solidFill>
                  <a:schemeClr val="bg1"/>
                </a:solidFill>
              </a:rPr>
              <a:t>방금 생성된 </a:t>
            </a:r>
            <a:r>
              <a:rPr lang="en-US" altLang="ko-KR" sz="1600" dirty="0" smtClean="0">
                <a:solidFill>
                  <a:schemeClr val="bg1"/>
                </a:solidFill>
              </a:rPr>
              <a:t>aa </a:t>
            </a:r>
            <a:r>
              <a:rPr lang="ko-KR" altLang="en-US" sz="1600" dirty="0" smtClean="0">
                <a:solidFill>
                  <a:schemeClr val="bg1"/>
                </a:solidFill>
              </a:rPr>
              <a:t>출력</a:t>
            </a:r>
            <a:endParaRPr lang="ko-KR" altLang="en-US" sz="1600" dirty="0">
              <a:solidFill>
                <a:schemeClr val="bg1"/>
              </a:solidFill>
            </a:endParaRPr>
          </a:p>
        </p:txBody>
      </p:sp>
      <p:sp>
        <p:nvSpPr>
          <p:cNvPr id="16" name="TextBox 15"/>
          <p:cNvSpPr txBox="1"/>
          <p:nvPr/>
        </p:nvSpPr>
        <p:spPr>
          <a:xfrm>
            <a:off x="5809003" y="4024896"/>
            <a:ext cx="5259773" cy="338554"/>
          </a:xfrm>
          <a:prstGeom prst="rect">
            <a:avLst/>
          </a:prstGeom>
          <a:solidFill>
            <a:schemeClr val="tx1"/>
          </a:solidFill>
        </p:spPr>
        <p:txBody>
          <a:bodyPr wrap="none" rtlCol="0">
            <a:spAutoFit/>
          </a:bodyPr>
          <a:lstStyle/>
          <a:p>
            <a:r>
              <a:rPr lang="en-US" altLang="ko-KR" sz="1600" dirty="0" smtClean="0">
                <a:solidFill>
                  <a:schemeClr val="bg1"/>
                </a:solidFill>
              </a:rPr>
              <a:t>Cat &gt;&gt; aa : </a:t>
            </a:r>
            <a:r>
              <a:rPr lang="ko-KR" altLang="en-US" sz="1600" dirty="0" smtClean="0">
                <a:solidFill>
                  <a:schemeClr val="bg1"/>
                </a:solidFill>
              </a:rPr>
              <a:t>입력을 받아 </a:t>
            </a:r>
            <a:r>
              <a:rPr lang="en-US" altLang="ko-KR" sz="1600" dirty="0" smtClean="0">
                <a:solidFill>
                  <a:schemeClr val="bg1"/>
                </a:solidFill>
              </a:rPr>
              <a:t>aa</a:t>
            </a:r>
            <a:r>
              <a:rPr lang="ko-KR" altLang="en-US" sz="1600" dirty="0" smtClean="0">
                <a:solidFill>
                  <a:schemeClr val="bg1"/>
                </a:solidFill>
              </a:rPr>
              <a:t>라는 파일 뒤에 이어서 저장</a:t>
            </a:r>
            <a:endParaRPr lang="ko-KR" altLang="en-US" sz="1600" dirty="0">
              <a:solidFill>
                <a:schemeClr val="bg1"/>
              </a:solidFill>
            </a:endParaRPr>
          </a:p>
        </p:txBody>
      </p:sp>
      <p:sp>
        <p:nvSpPr>
          <p:cNvPr id="17" name="TextBox 16"/>
          <p:cNvSpPr txBox="1"/>
          <p:nvPr/>
        </p:nvSpPr>
        <p:spPr>
          <a:xfrm>
            <a:off x="5819774" y="4722394"/>
            <a:ext cx="5299849" cy="338554"/>
          </a:xfrm>
          <a:prstGeom prst="rect">
            <a:avLst/>
          </a:prstGeom>
          <a:solidFill>
            <a:schemeClr val="tx1"/>
          </a:solidFill>
        </p:spPr>
        <p:txBody>
          <a:bodyPr wrap="none" rtlCol="0">
            <a:spAutoFit/>
          </a:bodyPr>
          <a:lstStyle/>
          <a:p>
            <a:r>
              <a:rPr lang="en-US" altLang="ko-KR" sz="1600" dirty="0" smtClean="0">
                <a:solidFill>
                  <a:schemeClr val="bg1"/>
                </a:solidFill>
              </a:rPr>
              <a:t>Cat aa : </a:t>
            </a:r>
            <a:r>
              <a:rPr lang="ko-KR" altLang="en-US" sz="1600" dirty="0" smtClean="0">
                <a:solidFill>
                  <a:schemeClr val="bg1"/>
                </a:solidFill>
              </a:rPr>
              <a:t>기존 파일내용과 이어서 저장된 파일 내용 출력</a:t>
            </a:r>
            <a:endParaRPr lang="ko-KR" altLang="en-US" sz="1600" dirty="0">
              <a:solidFill>
                <a:schemeClr val="bg1"/>
              </a:solidFill>
            </a:endParaRPr>
          </a:p>
        </p:txBody>
      </p:sp>
    </p:spTree>
    <p:extLst>
      <p:ext uri="{BB962C8B-B14F-4D97-AF65-F5344CB8AC3E}">
        <p14:creationId xmlns:p14="http://schemas.microsoft.com/office/powerpoint/2010/main" val="293590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bwMode="auto">
          <a:xfrm>
            <a:off x="1696632" y="1077059"/>
            <a:ext cx="9061444" cy="5076944"/>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0000" tIns="46800" rIns="90000" bIns="46800" numCol="1" rtlCol="0" anchor="t" anchorCtr="0" compatLnSpc="1">
            <a:prstTxWarp prst="textNoShape">
              <a:avLst/>
            </a:prstTxWarp>
            <a:noAutofit/>
          </a:bodyPr>
          <a:lstStyle/>
          <a:p>
            <a:pPr eaLnBrk="0" fontAlgn="base" hangingPunct="0">
              <a:spcBef>
                <a:spcPct val="20000"/>
              </a:spcBef>
              <a:spcAft>
                <a:spcPct val="0"/>
              </a:spcAft>
              <a:buClr>
                <a:srgbClr val="5F5F5F"/>
              </a:buClr>
              <a:defRPr/>
            </a:pPr>
            <a:endParaRPr lang="en-US" altLang="ko-KR" sz="1600" b="1" dirty="0">
              <a:solidFill>
                <a:srgbClr val="221F1F"/>
              </a:solidFill>
              <a:latin typeface="맑은 고딕" pitchFamily="50" charset="-127"/>
              <a:ea typeface="맑은 고딕" pitchFamily="50" charset="-127"/>
            </a:endParaRP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2)</a:t>
            </a:r>
            <a:r>
              <a:rPr lang="ko-KR" altLang="en-US" sz="1600" b="1" dirty="0">
                <a:solidFill>
                  <a:srgbClr val="221F1F"/>
                </a:solidFill>
                <a:latin typeface="맑은 고딕" pitchFamily="50" charset="-127"/>
                <a:ea typeface="맑은 고딕" pitchFamily="50" charset="-127"/>
              </a:rPr>
              <a:t>파일비교 정렬</a:t>
            </a:r>
          </a:p>
          <a:p>
            <a:pPr eaLnBrk="0" fontAlgn="base" hangingPunct="0">
              <a:spcBef>
                <a:spcPct val="20000"/>
              </a:spcBef>
              <a:spcAft>
                <a:spcPct val="0"/>
              </a:spcAft>
              <a:buClr>
                <a:srgbClr val="5F5F5F"/>
              </a:buClr>
              <a:defRPr/>
            </a:pPr>
            <a:r>
              <a:rPr lang="ko-KR" altLang="en-US" sz="1600" b="1" dirty="0">
                <a:solidFill>
                  <a:srgbClr val="221F1F"/>
                </a:solidFill>
                <a:latin typeface="맑은 고딕" pitchFamily="50" charset="-127"/>
                <a:ea typeface="맑은 고딕" pitchFamily="50" charset="-127"/>
              </a:rPr>
              <a:t>① </a:t>
            </a:r>
            <a:r>
              <a:rPr lang="en-US" altLang="ko-KR" sz="1600" b="1" dirty="0" err="1">
                <a:solidFill>
                  <a:srgbClr val="221F1F"/>
                </a:solidFill>
                <a:latin typeface="맑은 고딕" pitchFamily="50" charset="-127"/>
                <a:ea typeface="맑은 고딕" pitchFamily="50" charset="-127"/>
              </a:rPr>
              <a:t>cmp</a:t>
            </a:r>
            <a:r>
              <a:rPr lang="en-US" altLang="ko-KR" sz="1600" b="1" dirty="0">
                <a:solidFill>
                  <a:srgbClr val="221F1F"/>
                </a:solidFill>
                <a:latin typeface="맑은 고딕" pitchFamily="50" charset="-127"/>
                <a:ea typeface="맑은 고딕" pitchFamily="50" charset="-127"/>
              </a:rPr>
              <a:t> abc.txt abc2.txt</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② diff </a:t>
            </a:r>
            <a:r>
              <a:rPr lang="en-US" altLang="ko-KR" sz="1600" b="1" dirty="0" err="1">
                <a:solidFill>
                  <a:srgbClr val="221F1F"/>
                </a:solidFill>
                <a:latin typeface="맑은 고딕" pitchFamily="50" charset="-127"/>
                <a:ea typeface="맑은 고딕" pitchFamily="50" charset="-127"/>
              </a:rPr>
              <a:t>abc,txt</a:t>
            </a:r>
            <a:r>
              <a:rPr lang="en-US" altLang="ko-KR" sz="1600" b="1" dirty="0">
                <a:solidFill>
                  <a:srgbClr val="221F1F"/>
                </a:solidFill>
                <a:latin typeface="맑은 고딕" pitchFamily="50" charset="-127"/>
                <a:ea typeface="맑은 고딕" pitchFamily="50" charset="-127"/>
              </a:rPr>
              <a:t> abc2.txt</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③ diff –</a:t>
            </a:r>
            <a:r>
              <a:rPr lang="en-US" altLang="ko-KR" sz="1600" b="1" dirty="0" err="1">
                <a:solidFill>
                  <a:srgbClr val="221F1F"/>
                </a:solidFill>
                <a:latin typeface="맑은 고딕" pitchFamily="50" charset="-127"/>
                <a:ea typeface="맑은 고딕" pitchFamily="50" charset="-127"/>
              </a:rPr>
              <a:t>Dflag</a:t>
            </a:r>
            <a:r>
              <a:rPr lang="en-US" altLang="ko-KR" sz="1600" b="1" dirty="0">
                <a:solidFill>
                  <a:srgbClr val="221F1F"/>
                </a:solidFill>
                <a:latin typeface="맑은 고딕" pitchFamily="50" charset="-127"/>
                <a:ea typeface="맑은 고딕" pitchFamily="50" charset="-127"/>
              </a:rPr>
              <a:t> </a:t>
            </a:r>
            <a:r>
              <a:rPr lang="en-US" altLang="ko-KR" sz="1600" b="1" dirty="0" err="1">
                <a:solidFill>
                  <a:srgbClr val="221F1F"/>
                </a:solidFill>
                <a:latin typeface="맑은 고딕" pitchFamily="50" charset="-127"/>
                <a:ea typeface="맑은 고딕" pitchFamily="50" charset="-127"/>
              </a:rPr>
              <a:t>abc.c</a:t>
            </a:r>
            <a:r>
              <a:rPr lang="en-US" altLang="ko-KR" sz="1600" b="1" dirty="0">
                <a:solidFill>
                  <a:srgbClr val="221F1F"/>
                </a:solidFill>
                <a:latin typeface="맑은 고딕" pitchFamily="50" charset="-127"/>
                <a:ea typeface="맑은 고딕" pitchFamily="50" charset="-127"/>
              </a:rPr>
              <a:t> abc2.c </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④ sort abc.txt , sort -r abc.txt : </a:t>
            </a:r>
            <a:r>
              <a:rPr lang="ko-KR" altLang="en-US" sz="1600" b="1" dirty="0">
                <a:solidFill>
                  <a:srgbClr val="221F1F"/>
                </a:solidFill>
                <a:latin typeface="맑은 고딕" pitchFamily="50" charset="-127"/>
                <a:ea typeface="맑은 고딕" pitchFamily="50" charset="-127"/>
              </a:rPr>
              <a:t>내림차순</a:t>
            </a:r>
          </a:p>
          <a:p>
            <a:pPr eaLnBrk="0" fontAlgn="base" hangingPunct="0">
              <a:spcBef>
                <a:spcPct val="20000"/>
              </a:spcBef>
              <a:spcAft>
                <a:spcPct val="0"/>
              </a:spcAft>
              <a:buClr>
                <a:srgbClr val="5F5F5F"/>
              </a:buClr>
              <a:defRPr/>
            </a:pPr>
            <a:r>
              <a:rPr lang="ko-KR" altLang="en-US" sz="1600" b="1" dirty="0">
                <a:solidFill>
                  <a:srgbClr val="221F1F"/>
                </a:solidFill>
                <a:latin typeface="맑은 고딕" pitchFamily="50" charset="-127"/>
                <a:ea typeface="맑은 고딕" pitchFamily="50" charset="-127"/>
              </a:rPr>
              <a:t>⑤ </a:t>
            </a:r>
            <a:r>
              <a:rPr lang="en-US" altLang="ko-KR" sz="1600" b="1" dirty="0">
                <a:solidFill>
                  <a:srgbClr val="221F1F"/>
                </a:solidFill>
                <a:latin typeface="맑은 고딕" pitchFamily="50" charset="-127"/>
                <a:ea typeface="맑은 고딕" pitchFamily="50" charset="-127"/>
              </a:rPr>
              <a:t>sort -k2 abc.txt &gt;result.txt : 2</a:t>
            </a:r>
            <a:r>
              <a:rPr lang="ko-KR" altLang="en-US" sz="1600" b="1" dirty="0">
                <a:solidFill>
                  <a:srgbClr val="221F1F"/>
                </a:solidFill>
                <a:latin typeface="맑은 고딕" pitchFamily="50" charset="-127"/>
                <a:ea typeface="맑은 고딕" pitchFamily="50" charset="-127"/>
              </a:rPr>
              <a:t>번째 필드를 기준으로 정렬</a:t>
            </a:r>
          </a:p>
          <a:p>
            <a:pPr eaLnBrk="0" fontAlgn="base" hangingPunct="0">
              <a:spcBef>
                <a:spcPct val="20000"/>
              </a:spcBef>
              <a:spcAft>
                <a:spcPct val="0"/>
              </a:spcAft>
              <a:buClr>
                <a:srgbClr val="5F5F5F"/>
              </a:buClr>
              <a:defRPr/>
            </a:pPr>
            <a:endParaRPr lang="en-US" altLang="ko-KR" sz="1600" b="1" dirty="0">
              <a:solidFill>
                <a:srgbClr val="221F1F"/>
              </a:solidFill>
              <a:latin typeface="맑은 고딕" pitchFamily="50" charset="-127"/>
              <a:ea typeface="맑은 고딕" pitchFamily="50" charset="-127"/>
            </a:endParaRP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3)</a:t>
            </a:r>
            <a:r>
              <a:rPr lang="ko-KR" altLang="en-US" sz="1600" b="1" dirty="0">
                <a:solidFill>
                  <a:srgbClr val="221F1F"/>
                </a:solidFill>
                <a:latin typeface="맑은 고딕" pitchFamily="50" charset="-127"/>
                <a:ea typeface="맑은 고딕" pitchFamily="50" charset="-127"/>
              </a:rPr>
              <a:t>파일 찾기</a:t>
            </a:r>
          </a:p>
          <a:p>
            <a:pPr eaLnBrk="0" fontAlgn="base" hangingPunct="0">
              <a:spcBef>
                <a:spcPct val="20000"/>
              </a:spcBef>
              <a:spcAft>
                <a:spcPct val="0"/>
              </a:spcAft>
              <a:buClr>
                <a:srgbClr val="5F5F5F"/>
              </a:buClr>
              <a:defRPr/>
            </a:pPr>
            <a:r>
              <a:rPr lang="ko-KR" altLang="en-US" sz="1600" b="1" dirty="0">
                <a:solidFill>
                  <a:srgbClr val="221F1F"/>
                </a:solidFill>
                <a:latin typeface="맑은 고딕" pitchFamily="50" charset="-127"/>
                <a:ea typeface="맑은 고딕" pitchFamily="50" charset="-127"/>
              </a:rPr>
              <a:t>① </a:t>
            </a:r>
            <a:r>
              <a:rPr lang="en-US" altLang="ko-KR" sz="1600" b="1" dirty="0">
                <a:solidFill>
                  <a:srgbClr val="221F1F"/>
                </a:solidFill>
                <a:latin typeface="맑은 고딕" pitchFamily="50" charset="-127"/>
                <a:ea typeface="맑은 고딕" pitchFamily="50" charset="-127"/>
              </a:rPr>
              <a:t>find . -name '*.c' -print</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② find . -</a:t>
            </a:r>
            <a:r>
              <a:rPr lang="en-US" altLang="ko-KR" sz="1600" b="1" dirty="0" err="1">
                <a:solidFill>
                  <a:srgbClr val="221F1F"/>
                </a:solidFill>
                <a:latin typeface="맑은 고딕" pitchFamily="50" charset="-127"/>
                <a:ea typeface="맑은 고딕" pitchFamily="50" charset="-127"/>
              </a:rPr>
              <a:t>mtime</a:t>
            </a:r>
            <a:r>
              <a:rPr lang="en-US" altLang="ko-KR" sz="1600" b="1" dirty="0">
                <a:solidFill>
                  <a:srgbClr val="221F1F"/>
                </a:solidFill>
                <a:latin typeface="맑은 고딕" pitchFamily="50" charset="-127"/>
                <a:ea typeface="맑은 고딕" pitchFamily="50" charset="-127"/>
              </a:rPr>
              <a:t> 14 -print</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③ find . \( -name '*.c' -o -name '*.txt' \) –print : -</a:t>
            </a:r>
            <a:r>
              <a:rPr lang="en-US" altLang="ko-KR" sz="1600" b="1" dirty="0" smtClean="0">
                <a:solidFill>
                  <a:srgbClr val="221F1F"/>
                </a:solidFill>
                <a:latin typeface="맑은 고딕" pitchFamily="50" charset="-127"/>
                <a:ea typeface="맑은 고딕" pitchFamily="50" charset="-127"/>
              </a:rPr>
              <a:t>o: </a:t>
            </a:r>
            <a:r>
              <a:rPr lang="en-US" altLang="ko-KR" sz="1600" b="1" dirty="0">
                <a:solidFill>
                  <a:srgbClr val="221F1F"/>
                </a:solidFill>
                <a:latin typeface="맑은 고딕" pitchFamily="50" charset="-127"/>
                <a:ea typeface="맑은 고딕" pitchFamily="50" charset="-127"/>
              </a:rPr>
              <a:t>OR</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④ find / |grep </a:t>
            </a:r>
            <a:r>
              <a:rPr lang="en-US" altLang="ko-KR" sz="1600" b="1" dirty="0" err="1">
                <a:solidFill>
                  <a:srgbClr val="221F1F"/>
                </a:solidFill>
                <a:latin typeface="맑은 고딕" pitchFamily="50" charset="-127"/>
                <a:ea typeface="맑은 고딕" pitchFamily="50" charset="-127"/>
              </a:rPr>
              <a:t>abc</a:t>
            </a:r>
            <a:r>
              <a:rPr lang="en-US" altLang="ko-KR" sz="1600" b="1" dirty="0">
                <a:solidFill>
                  <a:srgbClr val="221F1F"/>
                </a:solidFill>
                <a:latin typeface="맑은 고딕" pitchFamily="50" charset="-127"/>
                <a:ea typeface="맑은 고딕" pitchFamily="50" charset="-127"/>
              </a:rPr>
              <a:t> </a:t>
            </a:r>
            <a:r>
              <a:rPr lang="ko-KR" altLang="en-US" sz="1600" b="1" dirty="0">
                <a:solidFill>
                  <a:srgbClr val="221F1F"/>
                </a:solidFill>
                <a:latin typeface="맑은 고딕" pitchFamily="50" charset="-127"/>
                <a:ea typeface="맑은 고딕" pitchFamily="50" charset="-127"/>
              </a:rPr>
              <a:t>이름에 </a:t>
            </a:r>
            <a:r>
              <a:rPr lang="en-US" altLang="ko-KR" sz="1600" b="1" dirty="0" err="1">
                <a:solidFill>
                  <a:srgbClr val="221F1F"/>
                </a:solidFill>
                <a:latin typeface="맑은 고딕" pitchFamily="50" charset="-127"/>
                <a:ea typeface="맑은 고딕" pitchFamily="50" charset="-127"/>
              </a:rPr>
              <a:t>abc</a:t>
            </a:r>
            <a:r>
              <a:rPr lang="ko-KR" altLang="en-US" sz="1600" b="1" dirty="0">
                <a:solidFill>
                  <a:srgbClr val="221F1F"/>
                </a:solidFill>
                <a:latin typeface="맑은 고딕" pitchFamily="50" charset="-127"/>
                <a:ea typeface="맑은 고딕" pitchFamily="50" charset="-127"/>
              </a:rPr>
              <a:t>가 들어있는 것은 모두</a:t>
            </a:r>
          </a:p>
          <a:p>
            <a:pPr eaLnBrk="0" fontAlgn="base" hangingPunct="0">
              <a:spcBef>
                <a:spcPct val="20000"/>
              </a:spcBef>
              <a:spcAft>
                <a:spcPct val="0"/>
              </a:spcAft>
              <a:buClr>
                <a:srgbClr val="5F5F5F"/>
              </a:buClr>
              <a:defRPr/>
            </a:pPr>
            <a:r>
              <a:rPr lang="ko-KR" altLang="en-US" sz="1600" b="1" dirty="0">
                <a:solidFill>
                  <a:srgbClr val="221F1F"/>
                </a:solidFill>
                <a:latin typeface="맑은 고딕" pitchFamily="50" charset="-127"/>
                <a:ea typeface="맑은 고딕" pitchFamily="50" charset="-127"/>
              </a:rPr>
              <a:t>⑤ </a:t>
            </a:r>
            <a:r>
              <a:rPr lang="en-US" altLang="ko-KR" sz="1600" b="1" dirty="0">
                <a:solidFill>
                  <a:srgbClr val="221F1F"/>
                </a:solidFill>
                <a:latin typeface="맑은 고딕" pitchFamily="50" charset="-127"/>
                <a:ea typeface="맑은 고딕" pitchFamily="50" charset="-127"/>
              </a:rPr>
              <a:t>find / -name </a:t>
            </a:r>
            <a:r>
              <a:rPr lang="en-US" altLang="ko-KR" sz="1600" b="1" dirty="0" err="1">
                <a:solidFill>
                  <a:srgbClr val="221F1F"/>
                </a:solidFill>
                <a:latin typeface="맑은 고딕" pitchFamily="50" charset="-127"/>
                <a:ea typeface="맑은 고딕" pitchFamily="50" charset="-127"/>
              </a:rPr>
              <a:t>abc</a:t>
            </a:r>
            <a:r>
              <a:rPr lang="en-US" altLang="ko-KR" sz="1600" b="1" dirty="0">
                <a:solidFill>
                  <a:srgbClr val="221F1F"/>
                </a:solidFill>
                <a:latin typeface="맑은 고딕" pitchFamily="50" charset="-127"/>
                <a:ea typeface="맑은 고딕" pitchFamily="50" charset="-127"/>
              </a:rPr>
              <a:t> </a:t>
            </a:r>
            <a:r>
              <a:rPr lang="ko-KR" altLang="en-US" sz="1600" b="1" dirty="0">
                <a:solidFill>
                  <a:srgbClr val="221F1F"/>
                </a:solidFill>
                <a:latin typeface="맑은 고딕" pitchFamily="50" charset="-127"/>
                <a:ea typeface="맑은 고딕" pitchFamily="50" charset="-127"/>
              </a:rPr>
              <a:t>이름이 </a:t>
            </a:r>
            <a:r>
              <a:rPr lang="en-US" altLang="ko-KR" sz="1600" b="1" dirty="0" err="1">
                <a:solidFill>
                  <a:srgbClr val="221F1F"/>
                </a:solidFill>
                <a:latin typeface="맑은 고딕" pitchFamily="50" charset="-127"/>
                <a:ea typeface="맑은 고딕" pitchFamily="50" charset="-127"/>
              </a:rPr>
              <a:t>abc</a:t>
            </a:r>
            <a:r>
              <a:rPr lang="ko-KR" altLang="en-US" sz="1600" b="1" dirty="0">
                <a:solidFill>
                  <a:srgbClr val="221F1F"/>
                </a:solidFill>
                <a:latin typeface="맑은 고딕" pitchFamily="50" charset="-127"/>
                <a:ea typeface="맑은 고딕" pitchFamily="50" charset="-127"/>
              </a:rPr>
              <a:t>인 것</a:t>
            </a:r>
            <a:r>
              <a:rPr lang="en-US" altLang="ko-KR" sz="1600" b="1" dirty="0">
                <a:solidFill>
                  <a:srgbClr val="221F1F"/>
                </a:solidFill>
                <a:latin typeface="맑은 고딕" pitchFamily="50" charset="-127"/>
                <a:ea typeface="맑은 고딕" pitchFamily="50" charset="-127"/>
              </a:rPr>
              <a:t>.</a:t>
            </a:r>
            <a:endParaRPr lang="ko-KR" altLang="en-US" sz="1600" b="1" dirty="0">
              <a:solidFill>
                <a:srgbClr val="221F1F"/>
              </a:solidFill>
              <a:latin typeface="맑은 고딕" pitchFamily="50" charset="-127"/>
              <a:ea typeface="맑은 고딕" pitchFamily="50" charset="-127"/>
            </a:endParaRPr>
          </a:p>
        </p:txBody>
      </p:sp>
      <p:sp>
        <p:nvSpPr>
          <p:cNvPr id="6179" name="슬라이드 번호 개체 틀 13"/>
          <p:cNvSpPr txBox="1">
            <a:spLocks noGrp="1"/>
          </p:cNvSpPr>
          <p:nvPr/>
        </p:nvSpPr>
        <p:spPr bwMode="auto">
          <a:xfrm>
            <a:off x="5808663" y="6538913"/>
            <a:ext cx="557212" cy="304800"/>
          </a:xfrm>
          <a:prstGeom prst="rect">
            <a:avLst/>
          </a:prstGeom>
          <a:noFill/>
          <a:ln>
            <a:miter lim="800000"/>
            <a:headEnd/>
            <a:tailEnd/>
          </a:ln>
        </p:spPr>
        <p:txBody>
          <a:bodyPr anchor="ctr"/>
          <a:lstStyle/>
          <a:p>
            <a:pPr algn="ctr" fontAlgn="base" latinLnBrk="0">
              <a:spcBef>
                <a:spcPct val="0"/>
              </a:spcBef>
              <a:spcAft>
                <a:spcPct val="0"/>
              </a:spcAft>
              <a:defRPr/>
            </a:pPr>
            <a:fld id="{69188C54-76CB-4412-96DE-3B5465248ED9}" type="slidenum">
              <a:rPr lang="en-US" altLang="ko-KR" sz="1100">
                <a:solidFill>
                  <a:srgbClr val="221F1F"/>
                </a:solidFill>
                <a:latin typeface="맑은 고딕" pitchFamily="50" charset="-127"/>
                <a:ea typeface="맑은 고딕" pitchFamily="50" charset="-127"/>
              </a:rPr>
              <a:pPr algn="ctr" fontAlgn="base" latinLnBrk="0">
                <a:spcBef>
                  <a:spcPct val="0"/>
                </a:spcBef>
                <a:spcAft>
                  <a:spcPct val="0"/>
                </a:spcAft>
                <a:defRPr/>
              </a:pPr>
              <a:t>14</a:t>
            </a:fld>
            <a:endParaRPr lang="en-US" altLang="ko-KR" sz="1100">
              <a:solidFill>
                <a:srgbClr val="221F1F"/>
              </a:solidFill>
              <a:latin typeface="맑은 고딕" pitchFamily="50" charset="-127"/>
              <a:ea typeface="맑은 고딕" pitchFamily="50" charset="-127"/>
            </a:endParaRPr>
          </a:p>
        </p:txBody>
      </p:sp>
      <p:sp>
        <p:nvSpPr>
          <p:cNvPr id="8" name="Rectangle 3"/>
          <p:cNvSpPr txBox="1">
            <a:spLocks noChangeArrowheads="1"/>
          </p:cNvSpPr>
          <p:nvPr/>
        </p:nvSpPr>
        <p:spPr bwMode="auto">
          <a:xfrm>
            <a:off x="1811433" y="126768"/>
            <a:ext cx="5078162" cy="438615"/>
          </a:xfrm>
          <a:prstGeom prst="rect">
            <a:avLst/>
          </a:prstGeom>
          <a:noFill/>
          <a:ln w="9525">
            <a:noFill/>
            <a:miter lim="800000"/>
            <a:headEnd/>
            <a:tailEnd/>
          </a:ln>
        </p:spPr>
        <p:txBody>
          <a:bodyPr/>
          <a:lstStyle/>
          <a:p>
            <a:pPr eaLnBrk="0" fontAlgn="base" latinLnBrk="0" hangingPunct="0">
              <a:spcBef>
                <a:spcPct val="0"/>
              </a:spcBef>
              <a:spcAft>
                <a:spcPct val="0"/>
              </a:spcAft>
              <a:buClr>
                <a:srgbClr val="5F5F5F"/>
              </a:buClr>
              <a:defRPr/>
            </a:pPr>
            <a:r>
              <a:rPr lang="en-US" altLang="ko-KR" b="1" dirty="0">
                <a:solidFill>
                  <a:srgbClr val="221F1F"/>
                </a:solidFill>
                <a:latin typeface="맑은 고딕" pitchFamily="50" charset="-127"/>
                <a:ea typeface="맑은 고딕" pitchFamily="50" charset="-127"/>
              </a:rPr>
              <a:t>4. </a:t>
            </a:r>
            <a:r>
              <a:rPr lang="ko-KR" altLang="en-US" b="1" dirty="0">
                <a:solidFill>
                  <a:srgbClr val="221F1F"/>
                </a:solidFill>
                <a:latin typeface="맑은 고딕" pitchFamily="50" charset="-127"/>
                <a:ea typeface="맑은 고딕" pitchFamily="50" charset="-127"/>
              </a:rPr>
              <a:t>실습하기</a:t>
            </a:r>
            <a:r>
              <a:rPr lang="en-US" altLang="ko-KR" b="1" dirty="0">
                <a:solidFill>
                  <a:srgbClr val="221F1F"/>
                </a:solidFill>
                <a:latin typeface="맑은 고딕" pitchFamily="50" charset="-127"/>
                <a:ea typeface="맑은 고딕" pitchFamily="50" charset="-127"/>
              </a:rPr>
              <a:t>(3)</a:t>
            </a:r>
            <a:r>
              <a:rPr lang="ko-KR" altLang="en-US" b="1" dirty="0">
                <a:solidFill>
                  <a:srgbClr val="221F1F"/>
                </a:solidFill>
                <a:latin typeface="맑은 고딕" pitchFamily="50" charset="-127"/>
                <a:ea typeface="맑은 고딕" pitchFamily="50" charset="-127"/>
              </a:rPr>
              <a:t> </a:t>
            </a:r>
            <a:endParaRPr lang="en-US" altLang="ko-KR" sz="1600" b="1" dirty="0">
              <a:solidFill>
                <a:srgbClr val="221F1F"/>
              </a:solidFill>
              <a:latin typeface="맑은 고딕" pitchFamily="50" charset="-127"/>
              <a:ea typeface="맑은 고딕" pitchFamily="50" charset="-127"/>
            </a:endParaRPr>
          </a:p>
        </p:txBody>
      </p:sp>
    </p:spTree>
    <p:extLst>
      <p:ext uri="{BB962C8B-B14F-4D97-AF65-F5344CB8AC3E}">
        <p14:creationId xmlns:p14="http://schemas.microsoft.com/office/powerpoint/2010/main" val="4124782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1800" dirty="0" err="1" smtClean="0"/>
              <a:t>Cmp</a:t>
            </a:r>
            <a:r>
              <a:rPr lang="en-US" altLang="ko-KR" sz="1800" dirty="0" smtClean="0"/>
              <a:t> abc.txt abc2.txt </a:t>
            </a:r>
            <a:r>
              <a:rPr lang="ko-KR" altLang="en-US" sz="1800" dirty="0" smtClean="0"/>
              <a:t>명령을 통해</a:t>
            </a:r>
            <a:r>
              <a:rPr lang="en-US" altLang="ko-KR" sz="1800" dirty="0" smtClean="0"/>
              <a:t/>
            </a:r>
            <a:br>
              <a:rPr lang="en-US" altLang="ko-KR" sz="1800" dirty="0" smtClean="0"/>
            </a:br>
            <a:r>
              <a:rPr lang="en-US" altLang="ko-KR" sz="1800" dirty="0" smtClean="0"/>
              <a:t>abc.txt</a:t>
            </a:r>
            <a:r>
              <a:rPr lang="ko-KR" altLang="en-US" sz="1800" dirty="0" smtClean="0"/>
              <a:t>와 </a:t>
            </a:r>
            <a:r>
              <a:rPr lang="en-US" altLang="ko-KR" sz="1800" dirty="0" smtClean="0"/>
              <a:t>abc2.txt </a:t>
            </a:r>
            <a:r>
              <a:rPr lang="ko-KR" altLang="en-US" sz="1800" dirty="0" smtClean="0"/>
              <a:t>사이의 일치하는지</a:t>
            </a:r>
            <a:r>
              <a:rPr lang="en-US" altLang="ko-KR" sz="1800" dirty="0" smtClean="0"/>
              <a:t>, </a:t>
            </a:r>
            <a:r>
              <a:rPr lang="ko-KR" altLang="en-US" sz="1800" dirty="0" smtClean="0"/>
              <a:t>일치하지 않다면 일치하지 않는 </a:t>
            </a:r>
            <a:r>
              <a:rPr lang="ko-KR" altLang="en-US" sz="1800" dirty="0" err="1" smtClean="0"/>
              <a:t>첫번째</a:t>
            </a:r>
            <a:r>
              <a:rPr lang="ko-KR" altLang="en-US" sz="1800" dirty="0" smtClean="0"/>
              <a:t> </a:t>
            </a:r>
            <a:r>
              <a:rPr lang="en-US" altLang="ko-KR" sz="1800" dirty="0" smtClean="0"/>
              <a:t>byte </a:t>
            </a:r>
            <a:r>
              <a:rPr lang="ko-KR" altLang="en-US" sz="1800" dirty="0" smtClean="0"/>
              <a:t>위치 출력</a:t>
            </a:r>
            <a:endParaRPr lang="ko-KR" altLang="en-US" sz="1800" dirty="0"/>
          </a:p>
        </p:txBody>
      </p:sp>
      <p:pic>
        <p:nvPicPr>
          <p:cNvPr id="4" name="그림 3"/>
          <p:cNvPicPr>
            <a:picLocks noChangeAspect="1"/>
          </p:cNvPicPr>
          <p:nvPr/>
        </p:nvPicPr>
        <p:blipFill>
          <a:blip r:embed="rId2"/>
          <a:stretch>
            <a:fillRect/>
          </a:stretch>
        </p:blipFill>
        <p:spPr>
          <a:xfrm>
            <a:off x="1514475" y="1919287"/>
            <a:ext cx="9163050" cy="4696063"/>
          </a:xfrm>
          <a:prstGeom prst="rect">
            <a:avLst/>
          </a:prstGeom>
        </p:spPr>
      </p:pic>
    </p:spTree>
    <p:extLst>
      <p:ext uri="{BB962C8B-B14F-4D97-AF65-F5344CB8AC3E}">
        <p14:creationId xmlns:p14="http://schemas.microsoft.com/office/powerpoint/2010/main" val="4132012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000" dirty="0" err="1" smtClean="0"/>
              <a:t>Cmp</a:t>
            </a:r>
            <a:r>
              <a:rPr lang="en-US" altLang="ko-KR" sz="2000" dirty="0" smtClean="0"/>
              <a:t> abc.txt abc3.txt </a:t>
            </a:r>
            <a:r>
              <a:rPr lang="ko-KR" altLang="en-US" sz="2000" dirty="0" smtClean="0"/>
              <a:t>명령을 통해</a:t>
            </a:r>
            <a:r>
              <a:rPr lang="en-US" altLang="ko-KR" sz="2000" dirty="0" smtClean="0"/>
              <a:t/>
            </a:r>
            <a:br>
              <a:rPr lang="en-US" altLang="ko-KR" sz="2000" dirty="0" smtClean="0"/>
            </a:br>
            <a:r>
              <a:rPr lang="ko-KR" altLang="en-US" sz="2000" dirty="0" smtClean="0"/>
              <a:t>동일한 파일 내용일 경우 </a:t>
            </a:r>
            <a:r>
              <a:rPr lang="en-US" altLang="ko-KR" sz="2000" dirty="0" err="1" smtClean="0"/>
              <a:t>cmp</a:t>
            </a:r>
            <a:r>
              <a:rPr lang="ko-KR" altLang="en-US" sz="2000" dirty="0" smtClean="0"/>
              <a:t>는 아무것도 출력하지 않는 것을 확인</a:t>
            </a:r>
            <a:r>
              <a:rPr lang="en-US" altLang="ko-KR" sz="2000" dirty="0" smtClean="0"/>
              <a:t>(exit code=0)</a:t>
            </a:r>
            <a:br>
              <a:rPr lang="en-US" altLang="ko-KR" sz="2000" dirty="0" smtClean="0"/>
            </a:br>
            <a:endParaRPr lang="ko-KR" altLang="en-US" sz="2000" dirty="0"/>
          </a:p>
        </p:txBody>
      </p:sp>
      <p:pic>
        <p:nvPicPr>
          <p:cNvPr id="4" name="그림 3"/>
          <p:cNvPicPr>
            <a:picLocks noChangeAspect="1"/>
          </p:cNvPicPr>
          <p:nvPr/>
        </p:nvPicPr>
        <p:blipFill>
          <a:blip r:embed="rId2"/>
          <a:stretch>
            <a:fillRect/>
          </a:stretch>
        </p:blipFill>
        <p:spPr>
          <a:xfrm>
            <a:off x="1404937" y="1838324"/>
            <a:ext cx="9008254" cy="4391025"/>
          </a:xfrm>
          <a:prstGeom prst="rect">
            <a:avLst/>
          </a:prstGeom>
        </p:spPr>
      </p:pic>
    </p:spTree>
    <p:extLst>
      <p:ext uri="{BB962C8B-B14F-4D97-AF65-F5344CB8AC3E}">
        <p14:creationId xmlns:p14="http://schemas.microsoft.com/office/powerpoint/2010/main" val="3947853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Diff abc.txt abc2.txt</a:t>
            </a:r>
            <a:r>
              <a:rPr lang="ko-KR" altLang="en-US" sz="2800" dirty="0" smtClean="0"/>
              <a:t>명령을 통해</a:t>
            </a:r>
            <a:r>
              <a:rPr lang="en-US" altLang="ko-KR" sz="2800" dirty="0"/>
              <a:t> </a:t>
            </a:r>
            <a:r>
              <a:rPr lang="ko-KR" altLang="en-US" sz="2800" dirty="0" smtClean="0"/>
              <a:t>두 파일간 다른 점을 출력한다</a:t>
            </a:r>
            <a:r>
              <a:rPr lang="en-US" altLang="ko-KR" sz="2800" dirty="0" smtClean="0"/>
              <a:t>.</a:t>
            </a:r>
            <a:endParaRPr lang="ko-KR" altLang="en-US" sz="2800" dirty="0"/>
          </a:p>
        </p:txBody>
      </p:sp>
      <p:sp>
        <p:nvSpPr>
          <p:cNvPr id="5" name="TextBox 4"/>
          <p:cNvSpPr txBox="1"/>
          <p:nvPr/>
        </p:nvSpPr>
        <p:spPr>
          <a:xfrm>
            <a:off x="8115300" y="2019300"/>
            <a:ext cx="3924300" cy="2862322"/>
          </a:xfrm>
          <a:prstGeom prst="rect">
            <a:avLst/>
          </a:prstGeom>
          <a:noFill/>
        </p:spPr>
        <p:txBody>
          <a:bodyPr wrap="square" rtlCol="0">
            <a:spAutoFit/>
          </a:bodyPr>
          <a:lstStyle/>
          <a:p>
            <a:r>
              <a:rPr lang="en-US" altLang="ko-KR" dirty="0" smtClean="0"/>
              <a:t>2c2</a:t>
            </a:r>
          </a:p>
          <a:p>
            <a:r>
              <a:rPr lang="en-US" altLang="ko-KR" dirty="0" smtClean="0"/>
              <a:t>&lt; 2 ; second</a:t>
            </a:r>
          </a:p>
          <a:p>
            <a:r>
              <a:rPr lang="en-US" altLang="ko-KR" dirty="0" smtClean="0"/>
              <a:t>---</a:t>
            </a:r>
          </a:p>
          <a:p>
            <a:r>
              <a:rPr lang="en-US" altLang="ko-KR" dirty="0" smtClean="0"/>
              <a:t>&gt; 2 : second</a:t>
            </a:r>
          </a:p>
          <a:p>
            <a:r>
              <a:rPr lang="ko-KR" altLang="en-US" dirty="0" smtClean="0"/>
              <a:t>해석 </a:t>
            </a:r>
            <a:r>
              <a:rPr lang="en-US" altLang="ko-KR" dirty="0" smtClean="0"/>
              <a:t>: 2</a:t>
            </a:r>
            <a:r>
              <a:rPr lang="ko-KR" altLang="en-US" dirty="0" smtClean="0"/>
              <a:t>는 원본 파일의 </a:t>
            </a:r>
            <a:r>
              <a:rPr lang="en-US" altLang="ko-KR" dirty="0" smtClean="0"/>
              <a:t>line</a:t>
            </a:r>
            <a:r>
              <a:rPr lang="ko-KR" altLang="en-US" dirty="0" smtClean="0"/>
              <a:t>수</a:t>
            </a:r>
            <a:r>
              <a:rPr lang="en-US" altLang="ko-KR" dirty="0" smtClean="0"/>
              <a:t>, c</a:t>
            </a:r>
            <a:r>
              <a:rPr lang="ko-KR" altLang="en-US" dirty="0" smtClean="0"/>
              <a:t>는 변화된 내용</a:t>
            </a:r>
            <a:r>
              <a:rPr lang="en-US" altLang="ko-KR" dirty="0" smtClean="0"/>
              <a:t>(changed), 2</a:t>
            </a:r>
            <a:r>
              <a:rPr lang="ko-KR" altLang="en-US" dirty="0" smtClean="0"/>
              <a:t>는 비교 파일의 </a:t>
            </a:r>
            <a:r>
              <a:rPr lang="en-US" altLang="ko-KR" dirty="0" smtClean="0"/>
              <a:t>line</a:t>
            </a:r>
            <a:r>
              <a:rPr lang="ko-KR" altLang="en-US" dirty="0" smtClean="0"/>
              <a:t>수</a:t>
            </a:r>
            <a:endParaRPr lang="en-US" altLang="ko-KR" dirty="0" smtClean="0"/>
          </a:p>
          <a:p>
            <a:r>
              <a:rPr lang="en-US" altLang="ko-KR" dirty="0" smtClean="0"/>
              <a:t>&lt;</a:t>
            </a:r>
            <a:r>
              <a:rPr lang="ko-KR" altLang="en-US" dirty="0" smtClean="0"/>
              <a:t>는</a:t>
            </a:r>
            <a:r>
              <a:rPr lang="en-US" altLang="ko-KR" dirty="0" smtClean="0"/>
              <a:t> </a:t>
            </a:r>
            <a:r>
              <a:rPr lang="ko-KR" altLang="en-US" dirty="0" smtClean="0"/>
              <a:t>원본파일에서의 내용</a:t>
            </a:r>
            <a:endParaRPr lang="en-US" altLang="ko-KR" dirty="0" smtClean="0"/>
          </a:p>
          <a:p>
            <a:r>
              <a:rPr lang="en-US" altLang="ko-KR" dirty="0" smtClean="0"/>
              <a:t>&gt;</a:t>
            </a:r>
            <a:r>
              <a:rPr lang="ko-KR" altLang="en-US" dirty="0" smtClean="0"/>
              <a:t>는 비교파일에서의 내용</a:t>
            </a:r>
            <a:endParaRPr lang="en-US" altLang="ko-KR" dirty="0" smtClean="0"/>
          </a:p>
          <a:p>
            <a:r>
              <a:rPr lang="en-US" altLang="ko-KR" dirty="0" smtClean="0"/>
              <a:t>3</a:t>
            </a:r>
            <a:endParaRPr lang="en-US" altLang="ko-KR" dirty="0"/>
          </a:p>
        </p:txBody>
      </p:sp>
      <p:pic>
        <p:nvPicPr>
          <p:cNvPr id="6" name="그림 5"/>
          <p:cNvPicPr>
            <a:picLocks noChangeAspect="1"/>
          </p:cNvPicPr>
          <p:nvPr/>
        </p:nvPicPr>
        <p:blipFill>
          <a:blip r:embed="rId2"/>
          <a:stretch>
            <a:fillRect/>
          </a:stretch>
        </p:blipFill>
        <p:spPr>
          <a:xfrm>
            <a:off x="838200" y="1690688"/>
            <a:ext cx="5505450" cy="3800475"/>
          </a:xfrm>
          <a:prstGeom prst="rect">
            <a:avLst/>
          </a:prstGeom>
        </p:spPr>
      </p:pic>
      <p:pic>
        <p:nvPicPr>
          <p:cNvPr id="7" name="그림 6"/>
          <p:cNvPicPr>
            <a:picLocks noChangeAspect="1"/>
          </p:cNvPicPr>
          <p:nvPr/>
        </p:nvPicPr>
        <p:blipFill>
          <a:blip r:embed="rId3"/>
          <a:stretch>
            <a:fillRect/>
          </a:stretch>
        </p:blipFill>
        <p:spPr>
          <a:xfrm>
            <a:off x="5386387" y="4071937"/>
            <a:ext cx="1914525" cy="2257425"/>
          </a:xfrm>
          <a:prstGeom prst="rect">
            <a:avLst/>
          </a:prstGeom>
        </p:spPr>
      </p:pic>
    </p:spTree>
    <p:extLst>
      <p:ext uri="{BB962C8B-B14F-4D97-AF65-F5344CB8AC3E}">
        <p14:creationId xmlns:p14="http://schemas.microsoft.com/office/powerpoint/2010/main" val="291604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smtClean="0"/>
              <a:t>Diff –</a:t>
            </a:r>
            <a:r>
              <a:rPr lang="en-US" altLang="ko-KR" sz="2400" dirty="0" err="1" smtClean="0"/>
              <a:t>Dflag</a:t>
            </a:r>
            <a:r>
              <a:rPr lang="en-US" altLang="ko-KR" sz="2400" dirty="0" smtClean="0"/>
              <a:t> abc.txt abc2.txt </a:t>
            </a:r>
            <a:r>
              <a:rPr lang="ko-KR" altLang="en-US" sz="2400" dirty="0" smtClean="0"/>
              <a:t>명령</a:t>
            </a:r>
            <a:r>
              <a:rPr lang="en-US" altLang="ko-KR" sz="2400" dirty="0" smtClean="0"/>
              <a:t/>
            </a:r>
            <a:br>
              <a:rPr lang="en-US" altLang="ko-KR" sz="2400" dirty="0" smtClean="0"/>
            </a:br>
            <a:r>
              <a:rPr lang="en-US" altLang="ko-KR" sz="2400" dirty="0" smtClean="0"/>
              <a:t>D</a:t>
            </a:r>
            <a:r>
              <a:rPr lang="ko-KR" altLang="en-US" sz="2400" dirty="0" smtClean="0"/>
              <a:t>옵션은 </a:t>
            </a:r>
            <a:r>
              <a:rPr lang="ko-KR" altLang="en-US" sz="2400" dirty="0" err="1" smtClean="0"/>
              <a:t>두파일이</a:t>
            </a:r>
            <a:r>
              <a:rPr lang="ko-KR" altLang="en-US" sz="2400" dirty="0" smtClean="0"/>
              <a:t> 병합된 파일의 모습으로 출력</a:t>
            </a:r>
            <a:r>
              <a:rPr lang="en-US" altLang="ko-KR" sz="2400" dirty="0" smtClean="0"/>
              <a:t>.</a:t>
            </a:r>
            <a:br>
              <a:rPr lang="en-US" altLang="ko-KR" sz="2400" dirty="0" smtClean="0"/>
            </a:br>
            <a:r>
              <a:rPr lang="en-US" altLang="ko-KR" sz="2400" dirty="0" smtClean="0"/>
              <a:t>#</a:t>
            </a:r>
            <a:r>
              <a:rPr lang="en-US" altLang="ko-KR" sz="2400" dirty="0" err="1" smtClean="0"/>
              <a:t>ifndef</a:t>
            </a:r>
            <a:r>
              <a:rPr lang="en-US" altLang="ko-KR" sz="2400" dirty="0" smtClean="0"/>
              <a:t>, #</a:t>
            </a:r>
            <a:r>
              <a:rPr lang="en-US" altLang="ko-KR" sz="2400" dirty="0" err="1" smtClean="0"/>
              <a:t>indef</a:t>
            </a:r>
            <a:r>
              <a:rPr lang="en-US" altLang="ko-KR" sz="2400" dirty="0" smtClean="0"/>
              <a:t>, #else, #</a:t>
            </a:r>
            <a:r>
              <a:rPr lang="en-US" altLang="ko-KR" sz="2400" dirty="0" err="1" smtClean="0"/>
              <a:t>endif</a:t>
            </a:r>
            <a:r>
              <a:rPr lang="en-US" altLang="ko-KR" sz="2400" dirty="0" smtClean="0"/>
              <a:t> </a:t>
            </a:r>
            <a:r>
              <a:rPr lang="ko-KR" altLang="en-US" sz="2400" dirty="0" smtClean="0"/>
              <a:t>등의 </a:t>
            </a:r>
            <a:r>
              <a:rPr lang="ko-KR" altLang="en-US" sz="2400" dirty="0" err="1" smtClean="0"/>
              <a:t>전처리기를</a:t>
            </a:r>
            <a:r>
              <a:rPr lang="ko-KR" altLang="en-US" sz="2400" dirty="0" smtClean="0"/>
              <a:t> 통해 비교결과를 나타낸다</a:t>
            </a:r>
            <a:r>
              <a:rPr lang="en-US" altLang="ko-KR" sz="2400" dirty="0" smtClean="0"/>
              <a:t>??</a:t>
            </a:r>
            <a:br>
              <a:rPr lang="en-US" altLang="ko-KR" sz="2400" dirty="0" smtClean="0"/>
            </a:br>
            <a:endParaRPr lang="ko-KR" altLang="en-US" sz="2400" dirty="0"/>
          </a:p>
        </p:txBody>
      </p:sp>
      <p:pic>
        <p:nvPicPr>
          <p:cNvPr id="4" name="그림 3"/>
          <p:cNvPicPr>
            <a:picLocks noChangeAspect="1"/>
          </p:cNvPicPr>
          <p:nvPr/>
        </p:nvPicPr>
        <p:blipFill>
          <a:blip r:embed="rId2"/>
          <a:stretch>
            <a:fillRect/>
          </a:stretch>
        </p:blipFill>
        <p:spPr>
          <a:xfrm>
            <a:off x="2652712" y="2005012"/>
            <a:ext cx="6886575" cy="4371975"/>
          </a:xfrm>
          <a:prstGeom prst="rect">
            <a:avLst/>
          </a:prstGeom>
        </p:spPr>
      </p:pic>
    </p:spTree>
    <p:extLst>
      <p:ext uri="{BB962C8B-B14F-4D97-AF65-F5344CB8AC3E}">
        <p14:creationId xmlns:p14="http://schemas.microsoft.com/office/powerpoint/2010/main" val="1770880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smtClean="0"/>
              <a:t>Sort abc.txt</a:t>
            </a:r>
            <a:r>
              <a:rPr lang="ko-KR" altLang="en-US" sz="2400" dirty="0" smtClean="0"/>
              <a:t>명령을 통해 </a:t>
            </a:r>
            <a:r>
              <a:rPr lang="en-US" altLang="ko-KR" sz="2400" dirty="0" smtClean="0"/>
              <a:t>abc.txt </a:t>
            </a:r>
            <a:r>
              <a:rPr lang="ko-KR" altLang="en-US" sz="2400" dirty="0" smtClean="0"/>
              <a:t>파일 내용을 줄 단위로 정렬하였다</a:t>
            </a:r>
            <a:r>
              <a:rPr lang="en-US" altLang="ko-KR" sz="2400" dirty="0" smtClean="0"/>
              <a:t>.</a:t>
            </a:r>
            <a:br>
              <a:rPr lang="en-US" altLang="ko-KR" sz="2400" dirty="0" smtClean="0"/>
            </a:br>
            <a:r>
              <a:rPr lang="ko-KR" altLang="en-US" sz="2400" dirty="0" smtClean="0"/>
              <a:t>공백 </a:t>
            </a:r>
            <a:r>
              <a:rPr lang="en-US" altLang="ko-KR" sz="2400" dirty="0" smtClean="0"/>
              <a:t>&gt; </a:t>
            </a:r>
            <a:r>
              <a:rPr lang="ko-KR" altLang="en-US" sz="2400" dirty="0" smtClean="0"/>
              <a:t>숫자 </a:t>
            </a:r>
            <a:r>
              <a:rPr lang="en-US" altLang="ko-KR" sz="2400" dirty="0" smtClean="0"/>
              <a:t>&gt; </a:t>
            </a:r>
            <a:r>
              <a:rPr lang="ko-KR" altLang="en-US" sz="2400" dirty="0" smtClean="0"/>
              <a:t>영어 순으로 우선 순위를 갖는 것을 확인할 수 있다</a:t>
            </a:r>
            <a:r>
              <a:rPr lang="en-US" altLang="ko-KR" sz="2400" dirty="0" smtClean="0"/>
              <a:t>.</a:t>
            </a:r>
            <a:endParaRPr lang="ko-KR" altLang="en-US" sz="2400" dirty="0"/>
          </a:p>
        </p:txBody>
      </p:sp>
      <p:pic>
        <p:nvPicPr>
          <p:cNvPr id="4" name="그림 3"/>
          <p:cNvPicPr>
            <a:picLocks noChangeAspect="1"/>
          </p:cNvPicPr>
          <p:nvPr/>
        </p:nvPicPr>
        <p:blipFill>
          <a:blip r:embed="rId2"/>
          <a:stretch>
            <a:fillRect/>
          </a:stretch>
        </p:blipFill>
        <p:spPr>
          <a:xfrm>
            <a:off x="2214813" y="1982453"/>
            <a:ext cx="7762374" cy="4549054"/>
          </a:xfrm>
          <a:prstGeom prst="rect">
            <a:avLst/>
          </a:prstGeom>
        </p:spPr>
      </p:pic>
    </p:spTree>
    <p:extLst>
      <p:ext uri="{BB962C8B-B14F-4D97-AF65-F5344CB8AC3E}">
        <p14:creationId xmlns:p14="http://schemas.microsoft.com/office/powerpoint/2010/main" val="140980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71171"/>
          <a:stretch/>
        </p:blipFill>
        <p:spPr>
          <a:xfrm>
            <a:off x="2312516" y="2322931"/>
            <a:ext cx="7566968" cy="3035133"/>
          </a:xfrm>
        </p:spPr>
      </p:pic>
    </p:spTree>
    <p:extLst>
      <p:ext uri="{BB962C8B-B14F-4D97-AF65-F5344CB8AC3E}">
        <p14:creationId xmlns:p14="http://schemas.microsoft.com/office/powerpoint/2010/main" val="366599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p:cNvPicPr>
            <a:picLocks noChangeAspect="1"/>
          </p:cNvPicPr>
          <p:nvPr/>
        </p:nvPicPr>
        <p:blipFill>
          <a:blip r:embed="rId2"/>
          <a:stretch>
            <a:fillRect/>
          </a:stretch>
        </p:blipFill>
        <p:spPr>
          <a:xfrm>
            <a:off x="1323473" y="1515873"/>
            <a:ext cx="9658100" cy="5358169"/>
          </a:xfrm>
          <a:prstGeom prst="rect">
            <a:avLst/>
          </a:prstGeom>
        </p:spPr>
      </p:pic>
      <p:sp>
        <p:nvSpPr>
          <p:cNvPr id="2" name="제목 1"/>
          <p:cNvSpPr>
            <a:spLocks noGrp="1"/>
          </p:cNvSpPr>
          <p:nvPr>
            <p:ph type="title"/>
          </p:nvPr>
        </p:nvSpPr>
        <p:spPr/>
        <p:txBody>
          <a:bodyPr>
            <a:normAutofit/>
          </a:bodyPr>
          <a:lstStyle/>
          <a:p>
            <a:r>
              <a:rPr lang="en-US" altLang="ko-KR" sz="2000" dirty="0" smtClean="0"/>
              <a:t>Sort –k2 abc.txt &gt; result.txt </a:t>
            </a:r>
            <a:r>
              <a:rPr lang="ko-KR" altLang="en-US" sz="2000" dirty="0" smtClean="0"/>
              <a:t>명령을 통해 </a:t>
            </a:r>
            <a:r>
              <a:rPr lang="en-US" altLang="ko-KR" sz="2000" dirty="0" smtClean="0"/>
              <a:t/>
            </a:r>
            <a:br>
              <a:rPr lang="en-US" altLang="ko-KR" sz="2000" dirty="0" smtClean="0"/>
            </a:br>
            <a:r>
              <a:rPr lang="en-US" altLang="ko-KR" sz="2000" dirty="0" smtClean="0"/>
              <a:t>abc.txt</a:t>
            </a:r>
            <a:r>
              <a:rPr lang="ko-KR" altLang="en-US" sz="2000" dirty="0" smtClean="0"/>
              <a:t>의 </a:t>
            </a:r>
            <a:r>
              <a:rPr lang="ko-KR" altLang="en-US" sz="2000" dirty="0" err="1" smtClean="0"/>
              <a:t>두번째</a:t>
            </a:r>
            <a:r>
              <a:rPr lang="ko-KR" altLang="en-US" sz="2000" dirty="0" smtClean="0"/>
              <a:t> 필드를 기준으로 정렬한 출력 데이터를 </a:t>
            </a:r>
            <a:r>
              <a:rPr lang="en-US" altLang="ko-KR" sz="2000" dirty="0" smtClean="0"/>
              <a:t>result.txt</a:t>
            </a:r>
            <a:r>
              <a:rPr lang="ko-KR" altLang="en-US" sz="2000" dirty="0" smtClean="0"/>
              <a:t>로 저장</a:t>
            </a:r>
            <a:r>
              <a:rPr lang="en-US" altLang="ko-KR" sz="2000" dirty="0"/>
              <a:t/>
            </a:r>
            <a:br>
              <a:rPr lang="en-US" altLang="ko-KR" sz="2000" dirty="0"/>
            </a:br>
            <a:r>
              <a:rPr lang="ko-KR" altLang="en-US" sz="2000" dirty="0" smtClean="0"/>
              <a:t>필드는 공백 기준으로 구분된다</a:t>
            </a:r>
            <a:r>
              <a:rPr lang="en-US" altLang="ko-KR" sz="2000" dirty="0" smtClean="0"/>
              <a:t>.</a:t>
            </a:r>
            <a:endParaRPr lang="ko-KR" altLang="en-US" sz="2000" dirty="0"/>
          </a:p>
        </p:txBody>
      </p:sp>
      <p:sp>
        <p:nvSpPr>
          <p:cNvPr id="5" name="직사각형 4"/>
          <p:cNvSpPr/>
          <p:nvPr/>
        </p:nvSpPr>
        <p:spPr>
          <a:xfrm>
            <a:off x="1552073" y="5098494"/>
            <a:ext cx="465221" cy="7700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2181727" y="6087979"/>
            <a:ext cx="802105" cy="7700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2017294" y="5910306"/>
            <a:ext cx="810126"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9725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smtClean="0"/>
              <a:t>Find . –name ‘*.c’ –print </a:t>
            </a:r>
            <a:r>
              <a:rPr lang="ko-KR" altLang="en-US" sz="2400" dirty="0" smtClean="0"/>
              <a:t>명령을 통해</a:t>
            </a:r>
            <a:r>
              <a:rPr lang="en-US" altLang="ko-KR" sz="2400" dirty="0" smtClean="0"/>
              <a:t/>
            </a:r>
            <a:br>
              <a:rPr lang="en-US" altLang="ko-KR" sz="2400" dirty="0" smtClean="0"/>
            </a:br>
            <a:r>
              <a:rPr lang="ko-KR" altLang="en-US" sz="2400" dirty="0" smtClean="0"/>
              <a:t>현재 경로에서 이름이 </a:t>
            </a:r>
            <a:r>
              <a:rPr lang="en-US" altLang="ko-KR" sz="2400" dirty="0" smtClean="0"/>
              <a:t>.c</a:t>
            </a:r>
            <a:r>
              <a:rPr lang="ko-KR" altLang="en-US" sz="2400" dirty="0" smtClean="0"/>
              <a:t>로 끝나는 모든  파일을 출력</a:t>
            </a:r>
            <a:r>
              <a:rPr lang="en-US" altLang="ko-KR" sz="2400" dirty="0" smtClean="0"/>
              <a:t/>
            </a:r>
            <a:br>
              <a:rPr lang="en-US" altLang="ko-KR" sz="2400" dirty="0" smtClean="0"/>
            </a:br>
            <a:r>
              <a:rPr lang="ko-KR" altLang="en-US" sz="2400" dirty="0" err="1" smtClean="0"/>
              <a:t>표현식</a:t>
            </a:r>
            <a:r>
              <a:rPr lang="ko-KR" altLang="en-US" sz="2400" dirty="0" smtClean="0"/>
              <a:t> </a:t>
            </a:r>
            <a:r>
              <a:rPr lang="en-US" altLang="ko-KR" sz="2400" dirty="0" smtClean="0"/>
              <a:t>–print</a:t>
            </a:r>
            <a:r>
              <a:rPr lang="ko-KR" altLang="en-US" sz="2400" dirty="0" smtClean="0"/>
              <a:t>는 기본값으로 없어도 무방하다</a:t>
            </a:r>
            <a:r>
              <a:rPr lang="en-US" altLang="ko-KR" sz="2400" dirty="0" smtClean="0"/>
              <a:t>. </a:t>
            </a:r>
            <a:r>
              <a:rPr lang="ko-KR" altLang="en-US" sz="2400" dirty="0" smtClean="0"/>
              <a:t>그 외 </a:t>
            </a:r>
            <a:r>
              <a:rPr lang="ko-KR" altLang="en-US" sz="2400" dirty="0" err="1" smtClean="0"/>
              <a:t>표현식으로</a:t>
            </a:r>
            <a:r>
              <a:rPr lang="ko-KR" altLang="en-US" sz="2400" dirty="0" smtClean="0"/>
              <a:t> </a:t>
            </a:r>
            <a:r>
              <a:rPr lang="en-US" altLang="ko-KR" sz="2400" dirty="0" smtClean="0"/>
              <a:t>–delete, -exec </a:t>
            </a:r>
            <a:r>
              <a:rPr lang="ko-KR" altLang="en-US" sz="2400" dirty="0" smtClean="0"/>
              <a:t>등이 있다</a:t>
            </a:r>
            <a:r>
              <a:rPr lang="en-US" altLang="ko-KR" sz="2400" dirty="0" smtClean="0"/>
              <a:t>.</a:t>
            </a:r>
            <a:endParaRPr lang="ko-KR" altLang="en-US" sz="2400" dirty="0"/>
          </a:p>
        </p:txBody>
      </p:sp>
      <p:pic>
        <p:nvPicPr>
          <p:cNvPr id="4" name="그림 3"/>
          <p:cNvPicPr>
            <a:picLocks noChangeAspect="1"/>
          </p:cNvPicPr>
          <p:nvPr/>
        </p:nvPicPr>
        <p:blipFill>
          <a:blip r:embed="rId2"/>
          <a:stretch>
            <a:fillRect/>
          </a:stretch>
        </p:blipFill>
        <p:spPr>
          <a:xfrm>
            <a:off x="607218" y="1851496"/>
            <a:ext cx="10977563" cy="5006504"/>
          </a:xfrm>
          <a:prstGeom prst="rect">
            <a:avLst/>
          </a:prstGeom>
        </p:spPr>
      </p:pic>
    </p:spTree>
    <p:extLst>
      <p:ext uri="{BB962C8B-B14F-4D97-AF65-F5344CB8AC3E}">
        <p14:creationId xmlns:p14="http://schemas.microsoft.com/office/powerpoint/2010/main" val="3727757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000" dirty="0" smtClean="0"/>
              <a:t>Find . –</a:t>
            </a:r>
            <a:r>
              <a:rPr lang="en-US" altLang="ko-KR" sz="2000" dirty="0" err="1" smtClean="0"/>
              <a:t>mtime</a:t>
            </a:r>
            <a:r>
              <a:rPr lang="en-US" altLang="ko-KR" sz="2000" dirty="0" smtClean="0"/>
              <a:t> 14 –print </a:t>
            </a:r>
            <a:r>
              <a:rPr lang="ko-KR" altLang="en-US" sz="2000" dirty="0" err="1" smtClean="0"/>
              <a:t>명령시</a:t>
            </a:r>
            <a:r>
              <a:rPr lang="ko-KR" altLang="en-US" sz="2000" dirty="0" smtClean="0"/>
              <a:t> 수정 날짜가 최근으로 부터 </a:t>
            </a:r>
            <a:r>
              <a:rPr lang="en-US" altLang="ko-KR" sz="2000" dirty="0" smtClean="0"/>
              <a:t>14</a:t>
            </a:r>
            <a:r>
              <a:rPr lang="ko-KR" altLang="en-US" sz="2000" dirty="0" smtClean="0"/>
              <a:t>일 전인 파일이 없으므로 </a:t>
            </a:r>
            <a:r>
              <a:rPr lang="ko-KR" altLang="en-US" sz="2000" dirty="0" err="1" smtClean="0"/>
              <a:t>출력값이</a:t>
            </a:r>
            <a:r>
              <a:rPr lang="ko-KR" altLang="en-US" sz="2000" dirty="0" smtClean="0"/>
              <a:t> 없다</a:t>
            </a:r>
            <a:r>
              <a:rPr lang="en-US" altLang="ko-KR" sz="2000" dirty="0" smtClean="0"/>
              <a:t>.</a:t>
            </a:r>
            <a:br>
              <a:rPr lang="en-US" altLang="ko-KR" sz="2000" dirty="0" smtClean="0"/>
            </a:br>
            <a:r>
              <a:rPr lang="en-US" altLang="ko-KR" sz="2000" dirty="0" smtClean="0"/>
              <a:t>Find . –</a:t>
            </a:r>
            <a:r>
              <a:rPr lang="en-US" altLang="ko-KR" sz="2000" dirty="0" err="1" smtClean="0"/>
              <a:t>mtime</a:t>
            </a:r>
            <a:r>
              <a:rPr lang="en-US" altLang="ko-KR" sz="2000" dirty="0" smtClean="0"/>
              <a:t> -14 –print</a:t>
            </a:r>
            <a:r>
              <a:rPr lang="ko-KR" altLang="en-US" sz="2000" dirty="0" smtClean="0"/>
              <a:t>로 명령하여 수정날짜가 최근 </a:t>
            </a:r>
            <a:r>
              <a:rPr lang="en-US" altLang="ko-KR" sz="2000" dirty="0" smtClean="0"/>
              <a:t>14</a:t>
            </a:r>
            <a:r>
              <a:rPr lang="ko-KR" altLang="en-US" sz="2000" dirty="0" smtClean="0"/>
              <a:t>일 이내 인 모든 파일을 출력하였다</a:t>
            </a:r>
            <a:r>
              <a:rPr lang="en-US" altLang="ko-KR" sz="2000" dirty="0" smtClean="0"/>
              <a:t>.</a:t>
            </a:r>
            <a:endParaRPr lang="ko-KR" altLang="en-US" sz="2000" dirty="0"/>
          </a:p>
        </p:txBody>
      </p:sp>
      <p:pic>
        <p:nvPicPr>
          <p:cNvPr id="4" name="그림 3"/>
          <p:cNvPicPr>
            <a:picLocks noChangeAspect="1"/>
          </p:cNvPicPr>
          <p:nvPr/>
        </p:nvPicPr>
        <p:blipFill>
          <a:blip r:embed="rId2"/>
          <a:stretch>
            <a:fillRect/>
          </a:stretch>
        </p:blipFill>
        <p:spPr>
          <a:xfrm>
            <a:off x="2681287" y="1847850"/>
            <a:ext cx="6829425" cy="5010150"/>
          </a:xfrm>
          <a:prstGeom prst="rect">
            <a:avLst/>
          </a:prstGeom>
        </p:spPr>
      </p:pic>
    </p:spTree>
    <p:extLst>
      <p:ext uri="{BB962C8B-B14F-4D97-AF65-F5344CB8AC3E}">
        <p14:creationId xmlns:p14="http://schemas.microsoft.com/office/powerpoint/2010/main" val="1224959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sz="3200" dirty="0" smtClean="0"/>
              <a:t>find . \(-name ‘*.c’ –o –name ‘*.txt’ \) –print </a:t>
            </a:r>
            <a:r>
              <a:rPr lang="ko-KR" altLang="en-US" sz="3200" dirty="0" smtClean="0"/>
              <a:t>명령을 통해</a:t>
            </a:r>
            <a:r>
              <a:rPr lang="en-US" altLang="ko-KR" sz="3200" dirty="0" smtClean="0"/>
              <a:t/>
            </a:r>
            <a:br>
              <a:rPr lang="en-US" altLang="ko-KR" sz="3200" dirty="0" smtClean="0"/>
            </a:br>
            <a:r>
              <a:rPr lang="ko-KR" altLang="en-US" sz="3200" dirty="0" smtClean="0"/>
              <a:t>현재 </a:t>
            </a:r>
            <a:r>
              <a:rPr lang="ko-KR" altLang="en-US" sz="3200" dirty="0" err="1" smtClean="0"/>
              <a:t>디렉토리부터</a:t>
            </a:r>
            <a:r>
              <a:rPr lang="ko-KR" altLang="en-US" sz="3200" dirty="0" smtClean="0"/>
              <a:t> 하위 </a:t>
            </a:r>
            <a:r>
              <a:rPr lang="ko-KR" altLang="en-US" sz="3200" dirty="0" err="1" smtClean="0"/>
              <a:t>디렉토리까지</a:t>
            </a:r>
            <a:r>
              <a:rPr lang="ko-KR" altLang="en-US" sz="3200" dirty="0" smtClean="0"/>
              <a:t> 이름이 </a:t>
            </a:r>
            <a:r>
              <a:rPr lang="en-US" altLang="ko-KR" sz="3200" dirty="0" smtClean="0"/>
              <a:t>.c</a:t>
            </a:r>
            <a:r>
              <a:rPr lang="ko-KR" altLang="en-US" sz="3200" dirty="0" smtClean="0"/>
              <a:t>로 끝나거나 </a:t>
            </a:r>
            <a:r>
              <a:rPr lang="en-US" altLang="ko-KR" sz="3200" dirty="0" smtClean="0"/>
              <a:t>.txt</a:t>
            </a:r>
            <a:r>
              <a:rPr lang="ko-KR" altLang="en-US" sz="3200" dirty="0" smtClean="0"/>
              <a:t>로 끝나는 모든 파일 출력</a:t>
            </a:r>
            <a:endParaRPr lang="ko-KR" altLang="en-US" sz="3200" dirty="0"/>
          </a:p>
        </p:txBody>
      </p:sp>
      <p:pic>
        <p:nvPicPr>
          <p:cNvPr id="6" name="그림 5"/>
          <p:cNvPicPr>
            <a:picLocks noChangeAspect="1"/>
          </p:cNvPicPr>
          <p:nvPr/>
        </p:nvPicPr>
        <p:blipFill>
          <a:blip r:embed="rId2"/>
          <a:stretch>
            <a:fillRect/>
          </a:stretch>
        </p:blipFill>
        <p:spPr>
          <a:xfrm>
            <a:off x="158558" y="2227346"/>
            <a:ext cx="11874884" cy="3692191"/>
          </a:xfrm>
          <a:prstGeom prst="rect">
            <a:avLst/>
          </a:prstGeom>
        </p:spPr>
      </p:pic>
    </p:spTree>
    <p:extLst>
      <p:ext uri="{BB962C8B-B14F-4D97-AF65-F5344CB8AC3E}">
        <p14:creationId xmlns:p14="http://schemas.microsoft.com/office/powerpoint/2010/main" val="3515712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smtClean="0"/>
              <a:t>Find / | grep </a:t>
            </a:r>
            <a:r>
              <a:rPr lang="en-US" altLang="ko-KR" sz="2400" dirty="0" err="1" smtClean="0"/>
              <a:t>abc</a:t>
            </a:r>
            <a:r>
              <a:rPr lang="en-US" altLang="ko-KR" sz="2400" dirty="0" smtClean="0"/>
              <a:t> </a:t>
            </a:r>
            <a:r>
              <a:rPr lang="ko-KR" altLang="en-US" sz="2400" dirty="0" smtClean="0"/>
              <a:t>명령을 통해</a:t>
            </a:r>
            <a:r>
              <a:rPr lang="en-US" altLang="ko-KR" sz="2400" dirty="0" smtClean="0"/>
              <a:t/>
            </a:r>
            <a:br>
              <a:rPr lang="en-US" altLang="ko-KR" sz="2400" dirty="0" smtClean="0"/>
            </a:br>
            <a:r>
              <a:rPr lang="ko-KR" altLang="en-US" sz="2400" dirty="0" smtClean="0"/>
              <a:t>최상위 </a:t>
            </a:r>
            <a:r>
              <a:rPr lang="ko-KR" altLang="en-US" sz="2400" dirty="0" err="1" smtClean="0"/>
              <a:t>디렉토리의</a:t>
            </a:r>
            <a:r>
              <a:rPr lang="ko-KR" altLang="en-US" sz="2400" dirty="0" smtClean="0"/>
              <a:t> 모든 하위 </a:t>
            </a:r>
            <a:r>
              <a:rPr lang="ko-KR" altLang="en-US" sz="2400" dirty="0" err="1" smtClean="0"/>
              <a:t>디렉토리의</a:t>
            </a:r>
            <a:r>
              <a:rPr lang="ko-KR" altLang="en-US" sz="2400" dirty="0"/>
              <a:t> </a:t>
            </a:r>
            <a:r>
              <a:rPr lang="ko-KR" altLang="en-US" sz="2400" dirty="0" smtClean="0"/>
              <a:t>파일명을 출력하되 </a:t>
            </a:r>
            <a:r>
              <a:rPr lang="en-US" altLang="ko-KR" sz="2400" dirty="0" err="1" smtClean="0"/>
              <a:t>abc</a:t>
            </a:r>
            <a:r>
              <a:rPr lang="ko-KR" altLang="en-US" sz="2400" dirty="0" smtClean="0"/>
              <a:t>가 패턴으로 일치하는 부분만 출력</a:t>
            </a:r>
            <a:r>
              <a:rPr lang="en-US" altLang="ko-KR" sz="2400" dirty="0" smtClean="0"/>
              <a:t>.</a:t>
            </a:r>
            <a:br>
              <a:rPr lang="en-US" altLang="ko-KR" sz="2400" dirty="0" smtClean="0"/>
            </a:br>
            <a:endParaRPr lang="ko-KR" altLang="en-US" sz="2400" dirty="0"/>
          </a:p>
        </p:txBody>
      </p:sp>
      <p:pic>
        <p:nvPicPr>
          <p:cNvPr id="4" name="그림 3"/>
          <p:cNvPicPr>
            <a:picLocks noChangeAspect="1"/>
          </p:cNvPicPr>
          <p:nvPr/>
        </p:nvPicPr>
        <p:blipFill>
          <a:blip r:embed="rId2"/>
          <a:stretch>
            <a:fillRect/>
          </a:stretch>
        </p:blipFill>
        <p:spPr>
          <a:xfrm>
            <a:off x="2568992" y="1922045"/>
            <a:ext cx="6829425" cy="4457700"/>
          </a:xfrm>
          <a:prstGeom prst="rect">
            <a:avLst/>
          </a:prstGeom>
        </p:spPr>
      </p:pic>
    </p:spTree>
    <p:extLst>
      <p:ext uri="{BB962C8B-B14F-4D97-AF65-F5344CB8AC3E}">
        <p14:creationId xmlns:p14="http://schemas.microsoft.com/office/powerpoint/2010/main" val="1095880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589715"/>
            <a:ext cx="10515600" cy="1325563"/>
          </a:xfrm>
        </p:spPr>
        <p:txBody>
          <a:bodyPr>
            <a:noAutofit/>
          </a:bodyPr>
          <a:lstStyle/>
          <a:p>
            <a:r>
              <a:rPr lang="en-US" altLang="ko-KR" sz="1800" dirty="0" smtClean="0"/>
              <a:t>Find / -name </a:t>
            </a:r>
            <a:r>
              <a:rPr lang="en-US" altLang="ko-KR" sz="1800" dirty="0" err="1" smtClean="0"/>
              <a:t>abc</a:t>
            </a:r>
            <a:r>
              <a:rPr lang="en-US" altLang="ko-KR" sz="1800" dirty="0" smtClean="0"/>
              <a:t> </a:t>
            </a:r>
            <a:r>
              <a:rPr lang="ko-KR" altLang="en-US" sz="1800" dirty="0" smtClean="0"/>
              <a:t>명령을 통해</a:t>
            </a:r>
            <a:r>
              <a:rPr lang="en-US" altLang="ko-KR" sz="1800" dirty="0" smtClean="0"/>
              <a:t/>
            </a:r>
            <a:br>
              <a:rPr lang="en-US" altLang="ko-KR" sz="1800" dirty="0" smtClean="0"/>
            </a:br>
            <a:r>
              <a:rPr lang="ko-KR" altLang="en-US" sz="1800" dirty="0" smtClean="0"/>
              <a:t>최상위 </a:t>
            </a:r>
            <a:r>
              <a:rPr lang="ko-KR" altLang="en-US" sz="1800" dirty="0" err="1" smtClean="0"/>
              <a:t>디렉토리</a:t>
            </a:r>
            <a:r>
              <a:rPr lang="ko-KR" altLang="en-US" sz="1800" dirty="0"/>
              <a:t> </a:t>
            </a:r>
            <a:r>
              <a:rPr lang="ko-KR" altLang="en-US" sz="1800" dirty="0" smtClean="0"/>
              <a:t>하위 모든 </a:t>
            </a:r>
            <a:r>
              <a:rPr lang="ko-KR" altLang="en-US" sz="1800" dirty="0" err="1" smtClean="0"/>
              <a:t>디렉토리에서</a:t>
            </a:r>
            <a:r>
              <a:rPr lang="ko-KR" altLang="en-US" sz="1800" dirty="0" smtClean="0"/>
              <a:t> 파일명이 </a:t>
            </a:r>
            <a:r>
              <a:rPr lang="en-US" altLang="ko-KR" sz="1800" dirty="0" err="1" smtClean="0"/>
              <a:t>abc</a:t>
            </a:r>
            <a:r>
              <a:rPr lang="ko-KR" altLang="en-US" sz="1800" dirty="0" smtClean="0"/>
              <a:t>인 파일을 출력</a:t>
            </a:r>
            <a:r>
              <a:rPr lang="en-US" altLang="ko-KR" sz="1800" dirty="0" smtClean="0"/>
              <a:t/>
            </a:r>
            <a:br>
              <a:rPr lang="en-US" altLang="ko-KR" sz="1800" dirty="0" smtClean="0"/>
            </a:br>
            <a:r>
              <a:rPr lang="en-US" altLang="ko-KR" sz="1800" dirty="0" err="1" smtClean="0"/>
              <a:t>sudo</a:t>
            </a:r>
            <a:r>
              <a:rPr lang="ko-KR" altLang="en-US" sz="1800" dirty="0" smtClean="0"/>
              <a:t>는 권한 부족으로 </a:t>
            </a:r>
            <a:r>
              <a:rPr lang="en-US" altLang="ko-KR" sz="1800" dirty="0" smtClean="0"/>
              <a:t>permission denied</a:t>
            </a:r>
            <a:r>
              <a:rPr lang="ko-KR" altLang="en-US" sz="1800" dirty="0" smtClean="0"/>
              <a:t>되는 것을 없애주기 위해</a:t>
            </a:r>
            <a:r>
              <a:rPr lang="en-US" altLang="ko-KR" sz="1800" dirty="0" smtClean="0"/>
              <a:t>.</a:t>
            </a:r>
            <a:br>
              <a:rPr lang="en-US" altLang="ko-KR" sz="1800" dirty="0" smtClean="0"/>
            </a:br>
            <a:r>
              <a:rPr lang="en-US" altLang="ko-KR" sz="1800" dirty="0" smtClean="0"/>
              <a:t>permission denied</a:t>
            </a:r>
            <a:r>
              <a:rPr lang="ko-KR" altLang="en-US" sz="1800" dirty="0" smtClean="0"/>
              <a:t>되는 </a:t>
            </a:r>
            <a:r>
              <a:rPr lang="ko-KR" altLang="en-US" sz="1800" dirty="0" err="1" smtClean="0"/>
              <a:t>디렉토리는</a:t>
            </a:r>
            <a:r>
              <a:rPr lang="ko-KR" altLang="en-US" sz="1800" dirty="0" smtClean="0"/>
              <a:t> 많았지만 실제 검색된 파일들은 </a:t>
            </a:r>
            <a:r>
              <a:rPr lang="en-US" altLang="ko-KR" sz="1800" dirty="0" smtClean="0"/>
              <a:t>permission denied</a:t>
            </a:r>
            <a:r>
              <a:rPr lang="ko-KR" altLang="en-US" sz="1800" dirty="0" smtClean="0"/>
              <a:t>된 </a:t>
            </a:r>
            <a:r>
              <a:rPr lang="ko-KR" altLang="en-US" sz="1800" dirty="0" err="1" smtClean="0"/>
              <a:t>디렉토리</a:t>
            </a:r>
            <a:r>
              <a:rPr lang="ko-KR" altLang="en-US" sz="1800" dirty="0" smtClean="0"/>
              <a:t> 들에 없었으므로 </a:t>
            </a:r>
            <a:r>
              <a:rPr lang="en-US" altLang="ko-KR" sz="1800" dirty="0" smtClean="0"/>
              <a:t>permission denied</a:t>
            </a:r>
            <a:r>
              <a:rPr lang="ko-KR" altLang="en-US" sz="1800" dirty="0" smtClean="0"/>
              <a:t>된 </a:t>
            </a:r>
            <a:r>
              <a:rPr lang="ko-KR" altLang="en-US" sz="1800" dirty="0" err="1" smtClean="0"/>
              <a:t>디렉토리들은</a:t>
            </a:r>
            <a:r>
              <a:rPr lang="ko-KR" altLang="en-US" sz="1800" dirty="0" smtClean="0"/>
              <a:t> 읽기 권한이 없었던 것으로 생각되고 </a:t>
            </a:r>
            <a:r>
              <a:rPr lang="en-US" altLang="ko-KR" sz="1800" dirty="0" smtClean="0"/>
              <a:t>find</a:t>
            </a:r>
            <a:r>
              <a:rPr lang="ko-KR" altLang="en-US" sz="1800" dirty="0" smtClean="0"/>
              <a:t>명령어는 읽기권한이 없는 </a:t>
            </a:r>
            <a:r>
              <a:rPr lang="ko-KR" altLang="en-US" sz="1800" dirty="0" err="1" smtClean="0"/>
              <a:t>디렉토리도</a:t>
            </a:r>
            <a:r>
              <a:rPr lang="ko-KR" altLang="en-US" sz="1800" dirty="0" smtClean="0"/>
              <a:t> </a:t>
            </a:r>
            <a:r>
              <a:rPr lang="en-US" altLang="ko-KR" sz="1800" dirty="0" smtClean="0"/>
              <a:t>find </a:t>
            </a:r>
            <a:r>
              <a:rPr lang="ko-KR" altLang="en-US" sz="1800" dirty="0" smtClean="0"/>
              <a:t>명령을 수행하려고 접근한다는 것을 알 수 있다</a:t>
            </a:r>
            <a:r>
              <a:rPr lang="en-US" altLang="ko-KR" sz="1800" dirty="0" smtClean="0"/>
              <a:t>.</a:t>
            </a:r>
            <a:br>
              <a:rPr lang="en-US" altLang="ko-KR" sz="1800" dirty="0" smtClean="0"/>
            </a:br>
            <a:endParaRPr lang="ko-KR" altLang="en-US" sz="1800" dirty="0"/>
          </a:p>
        </p:txBody>
      </p:sp>
      <p:pic>
        <p:nvPicPr>
          <p:cNvPr id="4" name="그림 3"/>
          <p:cNvPicPr>
            <a:picLocks noChangeAspect="1"/>
          </p:cNvPicPr>
          <p:nvPr/>
        </p:nvPicPr>
        <p:blipFill>
          <a:blip r:embed="rId2"/>
          <a:stretch>
            <a:fillRect/>
          </a:stretch>
        </p:blipFill>
        <p:spPr>
          <a:xfrm>
            <a:off x="312424" y="3083342"/>
            <a:ext cx="11567151" cy="1825542"/>
          </a:xfrm>
          <a:prstGeom prst="rect">
            <a:avLst/>
          </a:prstGeom>
        </p:spPr>
      </p:pic>
    </p:spTree>
    <p:extLst>
      <p:ext uri="{BB962C8B-B14F-4D97-AF65-F5344CB8AC3E}">
        <p14:creationId xmlns:p14="http://schemas.microsoft.com/office/powerpoint/2010/main" val="421450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bwMode="auto">
          <a:xfrm>
            <a:off x="1696632" y="1077059"/>
            <a:ext cx="9061444" cy="5076944"/>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0000" tIns="46800" rIns="90000" bIns="46800" numCol="1" rtlCol="0" anchor="t" anchorCtr="0" compatLnSpc="1">
            <a:prstTxWarp prst="textNoShape">
              <a:avLst/>
            </a:prstTxWarp>
            <a:noAutofit/>
          </a:bodyPr>
          <a:lstStyle/>
          <a:p>
            <a:pPr latinLnBrk="1"/>
            <a:endParaRPr lang="en-US" altLang="ko-KR" dirty="0"/>
          </a:p>
          <a:p>
            <a:pPr latinLnBrk="1"/>
            <a:r>
              <a:rPr lang="en-US" altLang="ko-KR" dirty="0"/>
              <a:t>4) tar</a:t>
            </a:r>
            <a:r>
              <a:rPr lang="ko-KR" altLang="en-US" dirty="0"/>
              <a:t>명령어</a:t>
            </a:r>
          </a:p>
          <a:p>
            <a:pPr latinLnBrk="1"/>
            <a:r>
              <a:rPr lang="ko-KR" altLang="en-US" dirty="0"/>
              <a:t>① </a:t>
            </a:r>
            <a:r>
              <a:rPr lang="en-US" altLang="ko-KR" dirty="0"/>
              <a:t>tar -</a:t>
            </a:r>
            <a:r>
              <a:rPr lang="en-US" altLang="ko-KR" dirty="0" err="1"/>
              <a:t>cvf</a:t>
            </a:r>
            <a:r>
              <a:rPr lang="en-US" altLang="ko-KR" dirty="0"/>
              <a:t> </a:t>
            </a:r>
            <a:r>
              <a:rPr lang="en-US" altLang="ko-KR" dirty="0" err="1"/>
              <a:t>tarfile</a:t>
            </a:r>
            <a:r>
              <a:rPr lang="en-US" altLang="ko-KR" dirty="0"/>
              <a:t> . </a:t>
            </a:r>
          </a:p>
          <a:p>
            <a:pPr latinLnBrk="1"/>
            <a:r>
              <a:rPr lang="en-US" altLang="ko-KR" dirty="0"/>
              <a:t>② tar -</a:t>
            </a:r>
            <a:r>
              <a:rPr lang="en-US" altLang="ko-KR" dirty="0" err="1"/>
              <a:t>tvf</a:t>
            </a:r>
            <a:r>
              <a:rPr lang="en-US" altLang="ko-KR" dirty="0"/>
              <a:t> </a:t>
            </a:r>
            <a:r>
              <a:rPr lang="en-US" altLang="ko-KR" dirty="0" err="1"/>
              <a:t>tarfile</a:t>
            </a:r>
            <a:endParaRPr lang="en-US" altLang="ko-KR" dirty="0"/>
          </a:p>
          <a:p>
            <a:pPr latinLnBrk="1"/>
            <a:r>
              <a:rPr lang="en-US" altLang="ko-KR" dirty="0"/>
              <a:t>③ tar -</a:t>
            </a:r>
            <a:r>
              <a:rPr lang="en-US" altLang="ko-KR" dirty="0" err="1"/>
              <a:t>rvf</a:t>
            </a:r>
            <a:r>
              <a:rPr lang="en-US" altLang="ko-KR" dirty="0"/>
              <a:t> </a:t>
            </a:r>
            <a:r>
              <a:rPr lang="en-US" altLang="ko-KR" dirty="0" err="1"/>
              <a:t>tarfile</a:t>
            </a:r>
            <a:r>
              <a:rPr lang="en-US" altLang="ko-KR" dirty="0"/>
              <a:t> </a:t>
            </a:r>
            <a:r>
              <a:rPr lang="en-US" altLang="ko-KR" dirty="0" err="1"/>
              <a:t>reverse.c</a:t>
            </a:r>
            <a:endParaRPr lang="en-US" altLang="ko-KR" dirty="0"/>
          </a:p>
          <a:p>
            <a:pPr latinLnBrk="1"/>
            <a:r>
              <a:rPr lang="en-US" altLang="ko-KR" dirty="0"/>
              <a:t>④ tar -</a:t>
            </a:r>
            <a:r>
              <a:rPr lang="en-US" altLang="ko-KR" dirty="0" err="1"/>
              <a:t>uvf</a:t>
            </a:r>
            <a:r>
              <a:rPr lang="en-US" altLang="ko-KR" dirty="0"/>
              <a:t> </a:t>
            </a:r>
            <a:r>
              <a:rPr lang="en-US" altLang="ko-KR" dirty="0" err="1"/>
              <a:t>tarfile</a:t>
            </a:r>
            <a:r>
              <a:rPr lang="en-US" altLang="ko-KR" dirty="0"/>
              <a:t> </a:t>
            </a:r>
            <a:r>
              <a:rPr lang="en-US" altLang="ko-KR" dirty="0" err="1"/>
              <a:t>reverse.c</a:t>
            </a:r>
            <a:endParaRPr lang="en-US" altLang="ko-KR" dirty="0"/>
          </a:p>
          <a:p>
            <a:pPr latinLnBrk="1"/>
            <a:r>
              <a:rPr lang="en-US" altLang="ko-KR" dirty="0"/>
              <a:t>⑤ </a:t>
            </a:r>
            <a:r>
              <a:rPr lang="en-US" altLang="ko-KR" dirty="0" err="1"/>
              <a:t>mkdir</a:t>
            </a:r>
            <a:r>
              <a:rPr lang="en-US" altLang="ko-KR" dirty="0"/>
              <a:t> ./</a:t>
            </a:r>
            <a:r>
              <a:rPr lang="en-US" altLang="ko-KR" dirty="0" err="1"/>
              <a:t>tmp</a:t>
            </a:r>
            <a:endParaRPr lang="en-US" altLang="ko-KR" dirty="0"/>
          </a:p>
          <a:p>
            <a:pPr latinLnBrk="1"/>
            <a:r>
              <a:rPr lang="en-US" altLang="ko-KR" dirty="0"/>
              <a:t>⑥ cd </a:t>
            </a:r>
            <a:r>
              <a:rPr lang="en-US" altLang="ko-KR" dirty="0" err="1"/>
              <a:t>tmp</a:t>
            </a:r>
            <a:endParaRPr lang="en-US" altLang="ko-KR" dirty="0"/>
          </a:p>
          <a:p>
            <a:pPr latinLnBrk="1"/>
            <a:r>
              <a:rPr lang="en-US" altLang="ko-KR" dirty="0"/>
              <a:t>⑦ tar -</a:t>
            </a:r>
            <a:r>
              <a:rPr lang="en-US" altLang="ko-KR" dirty="0" err="1"/>
              <a:t>xvf</a:t>
            </a:r>
            <a:r>
              <a:rPr lang="en-US" altLang="ko-KR" dirty="0"/>
              <a:t> ../</a:t>
            </a:r>
            <a:r>
              <a:rPr lang="en-US" altLang="ko-KR" dirty="0" err="1"/>
              <a:t>tarfile</a:t>
            </a:r>
            <a:endParaRPr lang="en-US" altLang="ko-KR" dirty="0"/>
          </a:p>
          <a:p>
            <a:pPr latinLnBrk="1"/>
            <a:r>
              <a:rPr lang="en-US" altLang="ko-KR" dirty="0"/>
              <a:t>⑧ tar -</a:t>
            </a:r>
            <a:r>
              <a:rPr lang="en-US" altLang="ko-KR" dirty="0" err="1"/>
              <a:t>xvf</a:t>
            </a:r>
            <a:r>
              <a:rPr lang="en-US" altLang="ko-KR" dirty="0"/>
              <a:t> ../</a:t>
            </a:r>
            <a:r>
              <a:rPr lang="en-US" altLang="ko-KR" dirty="0" err="1"/>
              <a:t>tarfile</a:t>
            </a:r>
            <a:r>
              <a:rPr lang="en-US" altLang="ko-KR" dirty="0"/>
              <a:t> `tar -</a:t>
            </a:r>
            <a:r>
              <a:rPr lang="en-US" altLang="ko-KR" dirty="0" err="1"/>
              <a:t>tf</a:t>
            </a:r>
            <a:r>
              <a:rPr lang="en-US" altLang="ko-KR" dirty="0"/>
              <a:t> ../</a:t>
            </a:r>
            <a:r>
              <a:rPr lang="en-US" altLang="ko-KR" dirty="0" err="1"/>
              <a:t>tarfile</a:t>
            </a:r>
            <a:r>
              <a:rPr lang="en-US" altLang="ko-KR" dirty="0"/>
              <a:t> | grep ‘lady*'` </a:t>
            </a:r>
          </a:p>
          <a:p>
            <a:pPr latinLnBrk="1"/>
            <a:r>
              <a:rPr lang="en-US" altLang="ko-KR" dirty="0"/>
              <a:t>⑨ tar -</a:t>
            </a:r>
            <a:r>
              <a:rPr lang="en-US" altLang="ko-KR" dirty="0" err="1"/>
              <a:t>xvf</a:t>
            </a:r>
            <a:r>
              <a:rPr lang="en-US" altLang="ko-KR" dirty="0"/>
              <a:t> ../</a:t>
            </a:r>
            <a:r>
              <a:rPr lang="en-US" altLang="ko-KR" dirty="0" err="1"/>
              <a:t>tarfile</a:t>
            </a:r>
            <a:r>
              <a:rPr lang="en-US" altLang="ko-KR" dirty="0"/>
              <a:t> ./</a:t>
            </a:r>
            <a:r>
              <a:rPr lang="en-US" altLang="ko-KR" dirty="0" err="1"/>
              <a:t>reverse.c</a:t>
            </a:r>
            <a:endParaRPr lang="en-US" altLang="ko-KR" dirty="0"/>
          </a:p>
          <a:p>
            <a:pPr latinLnBrk="1"/>
            <a:r>
              <a:rPr lang="en-US" altLang="ko-KR" dirty="0"/>
              <a:t>⑩ tar –</a:t>
            </a:r>
            <a:r>
              <a:rPr lang="en-US" altLang="ko-KR" dirty="0" err="1"/>
              <a:t>cvf</a:t>
            </a:r>
            <a:r>
              <a:rPr lang="en-US" altLang="ko-KR" dirty="0"/>
              <a:t> </a:t>
            </a:r>
            <a:r>
              <a:rPr lang="en-US" altLang="ko-KR" dirty="0" err="1"/>
              <a:t>tarfile</a:t>
            </a:r>
            <a:r>
              <a:rPr lang="en-US" altLang="ko-KR" dirty="0"/>
              <a:t> /dev/rmt0 , tar –</a:t>
            </a:r>
            <a:r>
              <a:rPr lang="en-US" altLang="ko-KR" dirty="0" err="1"/>
              <a:t>xvf</a:t>
            </a:r>
            <a:r>
              <a:rPr lang="en-US" altLang="ko-KR" dirty="0"/>
              <a:t> /dev/rmt0</a:t>
            </a:r>
          </a:p>
        </p:txBody>
      </p:sp>
      <p:sp>
        <p:nvSpPr>
          <p:cNvPr id="6179" name="슬라이드 번호 개체 틀 13"/>
          <p:cNvSpPr txBox="1">
            <a:spLocks noGrp="1"/>
          </p:cNvSpPr>
          <p:nvPr/>
        </p:nvSpPr>
        <p:spPr bwMode="auto">
          <a:xfrm>
            <a:off x="5808663" y="6538913"/>
            <a:ext cx="557212" cy="304800"/>
          </a:xfrm>
          <a:prstGeom prst="rect">
            <a:avLst/>
          </a:prstGeom>
          <a:noFill/>
          <a:ln>
            <a:miter lim="800000"/>
            <a:headEnd/>
            <a:tailEnd/>
          </a:ln>
        </p:spPr>
        <p:txBody>
          <a:bodyPr anchor="ctr"/>
          <a:lstStyle/>
          <a:p>
            <a:pPr algn="ctr" eaLnBrk="1" hangingPunct="1">
              <a:spcBef>
                <a:spcPct val="0"/>
              </a:spcBef>
              <a:buClrTx/>
              <a:defRPr/>
            </a:pPr>
            <a:fld id="{69188C54-76CB-4412-96DE-3B5465248ED9}" type="slidenum">
              <a:rPr lang="en-US" altLang="ko-KR" sz="1100"/>
              <a:pPr algn="ctr" eaLnBrk="1" hangingPunct="1">
                <a:spcBef>
                  <a:spcPct val="0"/>
                </a:spcBef>
                <a:buClrTx/>
                <a:defRPr/>
              </a:pPr>
              <a:t>26</a:t>
            </a:fld>
            <a:endParaRPr lang="en-US" altLang="ko-KR" sz="1100"/>
          </a:p>
        </p:txBody>
      </p:sp>
      <p:sp>
        <p:nvSpPr>
          <p:cNvPr id="8" name="Rectangle 3"/>
          <p:cNvSpPr txBox="1">
            <a:spLocks noChangeArrowheads="1"/>
          </p:cNvSpPr>
          <p:nvPr/>
        </p:nvSpPr>
        <p:spPr bwMode="auto">
          <a:xfrm>
            <a:off x="1811433" y="126768"/>
            <a:ext cx="5078162" cy="438615"/>
          </a:xfrm>
          <a:prstGeom prst="rect">
            <a:avLst/>
          </a:prstGeom>
          <a:noFill/>
          <a:ln w="9525">
            <a:noFill/>
            <a:miter lim="800000"/>
            <a:headEnd/>
            <a:tailEnd/>
          </a:ln>
        </p:spPr>
        <p:txBody>
          <a:bodyPr/>
          <a:lstStyle/>
          <a:p>
            <a:pPr>
              <a:spcBef>
                <a:spcPct val="0"/>
              </a:spcBef>
            </a:pPr>
            <a:r>
              <a:rPr lang="en-US" altLang="ko-KR" dirty="0"/>
              <a:t>4. </a:t>
            </a:r>
            <a:r>
              <a:rPr lang="ko-KR" altLang="en-US" dirty="0"/>
              <a:t>실습하기</a:t>
            </a:r>
            <a:r>
              <a:rPr lang="en-US" altLang="ko-KR" dirty="0"/>
              <a:t>(3)</a:t>
            </a:r>
            <a:r>
              <a:rPr lang="ko-KR" altLang="en-US" dirty="0"/>
              <a:t> </a:t>
            </a:r>
            <a:endParaRPr lang="en-US" altLang="ko-KR" dirty="0"/>
          </a:p>
        </p:txBody>
      </p:sp>
    </p:spTree>
    <p:extLst>
      <p:ext uri="{BB962C8B-B14F-4D97-AF65-F5344CB8AC3E}">
        <p14:creationId xmlns:p14="http://schemas.microsoft.com/office/powerpoint/2010/main" val="3282755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smtClean="0"/>
              <a:t>tar –</a:t>
            </a:r>
            <a:r>
              <a:rPr lang="en-US" altLang="ko-KR" sz="2400" dirty="0" err="1" smtClean="0"/>
              <a:t>cvf</a:t>
            </a:r>
            <a:r>
              <a:rPr lang="en-US" altLang="ko-KR" sz="2400" dirty="0" smtClean="0"/>
              <a:t> </a:t>
            </a:r>
            <a:r>
              <a:rPr lang="en-US" altLang="ko-KR" sz="2400" dirty="0" err="1" smtClean="0"/>
              <a:t>tarfile</a:t>
            </a:r>
            <a:r>
              <a:rPr lang="en-US" altLang="ko-KR" sz="2400" dirty="0" smtClean="0"/>
              <a:t> . </a:t>
            </a:r>
            <a:r>
              <a:rPr lang="ko-KR" altLang="en-US" sz="2400" dirty="0" smtClean="0"/>
              <a:t>명령을 통해</a:t>
            </a:r>
            <a:r>
              <a:rPr lang="en-US" altLang="ko-KR" sz="2400" dirty="0" smtClean="0"/>
              <a:t/>
            </a:r>
            <a:br>
              <a:rPr lang="en-US" altLang="ko-KR" sz="2400" dirty="0" smtClean="0"/>
            </a:br>
            <a:r>
              <a:rPr lang="ko-KR" altLang="en-US" sz="2400" dirty="0" smtClean="0"/>
              <a:t>현재 </a:t>
            </a:r>
            <a:r>
              <a:rPr lang="ko-KR" altLang="en-US" sz="2400" dirty="0" err="1" smtClean="0"/>
              <a:t>디렉토리의</a:t>
            </a:r>
            <a:r>
              <a:rPr lang="ko-KR" altLang="en-US" sz="2400" dirty="0" smtClean="0"/>
              <a:t> 모든 파일을 보관하는 </a:t>
            </a:r>
            <a:r>
              <a:rPr lang="en-US" altLang="ko-KR" sz="2400" dirty="0" err="1" smtClean="0"/>
              <a:t>tarfile</a:t>
            </a:r>
            <a:r>
              <a:rPr lang="ko-KR" altLang="en-US" sz="2400" dirty="0" smtClean="0"/>
              <a:t>이라는 이름의 </a:t>
            </a:r>
            <a:r>
              <a:rPr lang="en-US" altLang="ko-KR" sz="2400" dirty="0" smtClean="0"/>
              <a:t>tar</a:t>
            </a:r>
            <a:r>
              <a:rPr lang="ko-KR" altLang="en-US" sz="2400" dirty="0" smtClean="0"/>
              <a:t>파일을 생성</a:t>
            </a:r>
            <a:r>
              <a:rPr lang="en-US" altLang="ko-KR" sz="2400" dirty="0" smtClean="0"/>
              <a:t/>
            </a:r>
            <a:br>
              <a:rPr lang="en-US" altLang="ko-KR" sz="2400" dirty="0" smtClean="0"/>
            </a:br>
            <a:r>
              <a:rPr lang="ko-KR" altLang="en-US" sz="2400" dirty="0" smtClean="0"/>
              <a:t>기존 파일은 그대로 존재하며 </a:t>
            </a:r>
            <a:r>
              <a:rPr lang="en-US" altLang="ko-KR" sz="2400" dirty="0" err="1" smtClean="0"/>
              <a:t>tarfile</a:t>
            </a:r>
            <a:r>
              <a:rPr lang="ko-KR" altLang="en-US" sz="2400" dirty="0" smtClean="0"/>
              <a:t>만 생성된 것을 확인할 수 있다</a:t>
            </a:r>
            <a:r>
              <a:rPr lang="en-US" altLang="ko-KR" sz="2400" dirty="0" smtClean="0"/>
              <a:t>.</a:t>
            </a:r>
            <a:br>
              <a:rPr lang="en-US" altLang="ko-KR" sz="2400" dirty="0" smtClean="0"/>
            </a:br>
            <a:r>
              <a:rPr lang="ko-KR" altLang="en-US" sz="2400" dirty="0" smtClean="0"/>
              <a:t>옵션 </a:t>
            </a:r>
            <a:r>
              <a:rPr lang="en-US" altLang="ko-KR" sz="2400" dirty="0" smtClean="0"/>
              <a:t>: c</a:t>
            </a:r>
            <a:r>
              <a:rPr lang="ko-KR" altLang="en-US" sz="2400" dirty="0" smtClean="0"/>
              <a:t>는 </a:t>
            </a:r>
            <a:r>
              <a:rPr lang="en-US" altLang="ko-KR" sz="2400" dirty="0" smtClean="0"/>
              <a:t>tar</a:t>
            </a:r>
            <a:r>
              <a:rPr lang="ko-KR" altLang="en-US" sz="2400" dirty="0" smtClean="0"/>
              <a:t>파일 생성</a:t>
            </a:r>
            <a:r>
              <a:rPr lang="en-US" altLang="ko-KR" sz="2400" dirty="0" smtClean="0"/>
              <a:t>, v</a:t>
            </a:r>
            <a:r>
              <a:rPr lang="ko-KR" altLang="en-US" sz="2400" dirty="0" smtClean="0"/>
              <a:t>는 진행상황 출력</a:t>
            </a:r>
            <a:r>
              <a:rPr lang="en-US" altLang="ko-KR" sz="2400" dirty="0" smtClean="0"/>
              <a:t>, f</a:t>
            </a:r>
            <a:r>
              <a:rPr lang="ko-KR" altLang="en-US" sz="2400" dirty="0" smtClean="0"/>
              <a:t>는 </a:t>
            </a:r>
            <a:r>
              <a:rPr lang="en-US" altLang="ko-KR" sz="2400" dirty="0" smtClean="0"/>
              <a:t>tar</a:t>
            </a:r>
            <a:r>
              <a:rPr lang="ko-KR" altLang="en-US" sz="2400" dirty="0" smtClean="0"/>
              <a:t>형식의 백업파일의 이름 지정</a:t>
            </a:r>
            <a:r>
              <a:rPr lang="en-US" altLang="ko-KR" sz="2400" dirty="0" smtClean="0"/>
              <a:t/>
            </a:r>
            <a:br>
              <a:rPr lang="en-US" altLang="ko-KR" sz="2400" dirty="0" smtClean="0"/>
            </a:br>
            <a:endParaRPr lang="ko-KR" altLang="en-US" sz="2400" dirty="0"/>
          </a:p>
        </p:txBody>
      </p:sp>
      <p:pic>
        <p:nvPicPr>
          <p:cNvPr id="4" name="그림 3"/>
          <p:cNvPicPr>
            <a:picLocks noChangeAspect="1"/>
          </p:cNvPicPr>
          <p:nvPr/>
        </p:nvPicPr>
        <p:blipFill>
          <a:blip r:embed="rId2"/>
          <a:stretch>
            <a:fillRect/>
          </a:stretch>
        </p:blipFill>
        <p:spPr>
          <a:xfrm>
            <a:off x="700087" y="1871662"/>
            <a:ext cx="6270237" cy="3271838"/>
          </a:xfrm>
          <a:prstGeom prst="rect">
            <a:avLst/>
          </a:prstGeom>
        </p:spPr>
      </p:pic>
      <p:pic>
        <p:nvPicPr>
          <p:cNvPr id="5" name="그림 4"/>
          <p:cNvPicPr>
            <a:picLocks noChangeAspect="1"/>
          </p:cNvPicPr>
          <p:nvPr/>
        </p:nvPicPr>
        <p:blipFill>
          <a:blip r:embed="rId3"/>
          <a:stretch>
            <a:fillRect/>
          </a:stretch>
        </p:blipFill>
        <p:spPr>
          <a:xfrm>
            <a:off x="6096000" y="5324474"/>
            <a:ext cx="5648325" cy="733425"/>
          </a:xfrm>
          <a:prstGeom prst="rect">
            <a:avLst/>
          </a:prstGeom>
        </p:spPr>
      </p:pic>
    </p:spTree>
    <p:extLst>
      <p:ext uri="{BB962C8B-B14F-4D97-AF65-F5344CB8AC3E}">
        <p14:creationId xmlns:p14="http://schemas.microsoft.com/office/powerpoint/2010/main" val="1974992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smtClean="0"/>
              <a:t>Tar –</a:t>
            </a:r>
            <a:r>
              <a:rPr lang="en-US" altLang="ko-KR" sz="2400" dirty="0" err="1" smtClean="0"/>
              <a:t>tvf</a:t>
            </a:r>
            <a:r>
              <a:rPr lang="en-US" altLang="ko-KR" sz="2400" dirty="0" smtClean="0"/>
              <a:t> </a:t>
            </a:r>
            <a:r>
              <a:rPr lang="en-US" altLang="ko-KR" sz="2400" dirty="0" err="1" smtClean="0"/>
              <a:t>tarfile</a:t>
            </a:r>
            <a:r>
              <a:rPr lang="en-US" altLang="ko-KR" sz="2400" dirty="0" smtClean="0"/>
              <a:t> </a:t>
            </a:r>
            <a:r>
              <a:rPr lang="ko-KR" altLang="en-US" sz="2400" dirty="0" smtClean="0"/>
              <a:t>명령을 통해</a:t>
            </a:r>
            <a:r>
              <a:rPr lang="en-US" altLang="ko-KR" sz="2400" dirty="0" smtClean="0"/>
              <a:t/>
            </a:r>
            <a:br>
              <a:rPr lang="en-US" altLang="ko-KR" sz="2400" dirty="0" smtClean="0"/>
            </a:br>
            <a:r>
              <a:rPr lang="en-US" altLang="ko-KR" sz="2400" dirty="0" err="1" smtClean="0"/>
              <a:t>tarfile</a:t>
            </a:r>
            <a:r>
              <a:rPr lang="en-US" altLang="ko-KR" sz="2400" dirty="0" smtClean="0"/>
              <a:t> </a:t>
            </a:r>
            <a:r>
              <a:rPr lang="ko-KR" altLang="en-US" sz="2400" dirty="0" smtClean="0"/>
              <a:t>안에 보관된 파일을 출력</a:t>
            </a:r>
            <a:r>
              <a:rPr lang="en-US" altLang="ko-KR" sz="2400" dirty="0" smtClean="0"/>
              <a:t>.</a:t>
            </a:r>
            <a:br>
              <a:rPr lang="en-US" altLang="ko-KR" sz="2400" dirty="0" smtClean="0"/>
            </a:br>
            <a:r>
              <a:rPr lang="en-US" altLang="ko-KR" sz="2400" dirty="0" smtClean="0"/>
              <a:t>t</a:t>
            </a:r>
            <a:r>
              <a:rPr lang="ko-KR" altLang="en-US" sz="2400" dirty="0"/>
              <a:t> </a:t>
            </a:r>
            <a:r>
              <a:rPr lang="ko-KR" altLang="en-US" sz="2400" dirty="0" smtClean="0"/>
              <a:t>옵션은 </a:t>
            </a:r>
            <a:r>
              <a:rPr lang="en-US" altLang="ko-KR" sz="2400" dirty="0" smtClean="0"/>
              <a:t>tar</a:t>
            </a:r>
            <a:r>
              <a:rPr lang="ko-KR" altLang="en-US" sz="2400" dirty="0" smtClean="0"/>
              <a:t>파일에 어떤 것들이 있는지 목차 형태로 출력</a:t>
            </a:r>
            <a:endParaRPr lang="ko-KR" altLang="en-US" sz="2400" dirty="0"/>
          </a:p>
        </p:txBody>
      </p:sp>
      <p:pic>
        <p:nvPicPr>
          <p:cNvPr id="5" name="그림 4"/>
          <p:cNvPicPr>
            <a:picLocks noChangeAspect="1"/>
          </p:cNvPicPr>
          <p:nvPr/>
        </p:nvPicPr>
        <p:blipFill>
          <a:blip r:embed="rId2"/>
          <a:stretch>
            <a:fillRect/>
          </a:stretch>
        </p:blipFill>
        <p:spPr>
          <a:xfrm>
            <a:off x="2681287" y="1866900"/>
            <a:ext cx="6829425" cy="3124200"/>
          </a:xfrm>
          <a:prstGeom prst="rect">
            <a:avLst/>
          </a:prstGeom>
        </p:spPr>
      </p:pic>
    </p:spTree>
    <p:extLst>
      <p:ext uri="{BB962C8B-B14F-4D97-AF65-F5344CB8AC3E}">
        <p14:creationId xmlns:p14="http://schemas.microsoft.com/office/powerpoint/2010/main" val="2239149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800" dirty="0" smtClean="0"/>
              <a:t>tar –</a:t>
            </a:r>
            <a:r>
              <a:rPr lang="en-US" altLang="ko-KR" sz="2800" dirty="0" err="1" smtClean="0"/>
              <a:t>rvf</a:t>
            </a:r>
            <a:r>
              <a:rPr lang="en-US" altLang="ko-KR" sz="2800" dirty="0" smtClean="0"/>
              <a:t> </a:t>
            </a:r>
            <a:r>
              <a:rPr lang="en-US" altLang="ko-KR" sz="2800" dirty="0" err="1" smtClean="0"/>
              <a:t>tarfile</a:t>
            </a:r>
            <a:r>
              <a:rPr lang="en-US" altLang="ko-KR" sz="2800" dirty="0" smtClean="0"/>
              <a:t> </a:t>
            </a:r>
            <a:r>
              <a:rPr lang="en-US" altLang="ko-KR" sz="2800" dirty="0" err="1" smtClean="0"/>
              <a:t>reverse.c</a:t>
            </a:r>
            <a:r>
              <a:rPr lang="en-US" altLang="ko-KR" sz="2800" dirty="0" smtClean="0"/>
              <a:t> </a:t>
            </a:r>
            <a:r>
              <a:rPr lang="ko-KR" altLang="en-US" sz="2800" dirty="0" smtClean="0"/>
              <a:t>명령을 통해</a:t>
            </a:r>
            <a:r>
              <a:rPr lang="en-US" altLang="ko-KR" sz="2800" dirty="0" smtClean="0"/>
              <a:t/>
            </a:r>
            <a:br>
              <a:rPr lang="en-US" altLang="ko-KR" sz="2800" dirty="0" smtClean="0"/>
            </a:br>
            <a:r>
              <a:rPr lang="en-US" altLang="ko-KR" sz="2800" dirty="0" err="1" smtClean="0"/>
              <a:t>reverse.c</a:t>
            </a:r>
            <a:r>
              <a:rPr lang="ko-KR" altLang="en-US" sz="2800" dirty="0" smtClean="0"/>
              <a:t>파일을 </a:t>
            </a:r>
            <a:r>
              <a:rPr lang="en-US" altLang="ko-KR" sz="2800" dirty="0" err="1" smtClean="0"/>
              <a:t>tarfile</a:t>
            </a:r>
            <a:r>
              <a:rPr lang="ko-KR" altLang="en-US" sz="2800" dirty="0" smtClean="0"/>
              <a:t>의 마지막에 추가 보관</a:t>
            </a:r>
            <a:r>
              <a:rPr lang="en-US" altLang="ko-KR" sz="2800" dirty="0" smtClean="0"/>
              <a:t/>
            </a:r>
            <a:br>
              <a:rPr lang="en-US" altLang="ko-KR" sz="2800" dirty="0" smtClean="0"/>
            </a:br>
            <a:r>
              <a:rPr lang="en-US" altLang="ko-KR" sz="2800" dirty="0" smtClean="0"/>
              <a:t>r</a:t>
            </a:r>
            <a:r>
              <a:rPr lang="ko-KR" altLang="en-US" sz="2800" dirty="0" smtClean="0"/>
              <a:t>옵션은 </a:t>
            </a:r>
            <a:r>
              <a:rPr lang="en-US" altLang="ko-KR" sz="2800" dirty="0" smtClean="0"/>
              <a:t>tar </a:t>
            </a:r>
            <a:r>
              <a:rPr lang="ko-KR" altLang="en-US" sz="2800" dirty="0" err="1" smtClean="0"/>
              <a:t>아카이브</a:t>
            </a:r>
            <a:r>
              <a:rPr lang="ko-KR" altLang="en-US" sz="2800" dirty="0" smtClean="0"/>
              <a:t> 마지막에 파일 추가</a:t>
            </a:r>
            <a:endParaRPr lang="ko-KR" altLang="en-US" sz="2800" dirty="0"/>
          </a:p>
        </p:txBody>
      </p:sp>
      <p:pic>
        <p:nvPicPr>
          <p:cNvPr id="4" name="그림 3"/>
          <p:cNvPicPr>
            <a:picLocks noChangeAspect="1"/>
          </p:cNvPicPr>
          <p:nvPr/>
        </p:nvPicPr>
        <p:blipFill>
          <a:blip r:embed="rId2"/>
          <a:stretch>
            <a:fillRect/>
          </a:stretch>
        </p:blipFill>
        <p:spPr>
          <a:xfrm>
            <a:off x="838200" y="2076450"/>
            <a:ext cx="5614133" cy="2419350"/>
          </a:xfrm>
          <a:prstGeom prst="rect">
            <a:avLst/>
          </a:prstGeom>
        </p:spPr>
      </p:pic>
      <p:pic>
        <p:nvPicPr>
          <p:cNvPr id="5" name="그림 4"/>
          <p:cNvPicPr>
            <a:picLocks noChangeAspect="1"/>
          </p:cNvPicPr>
          <p:nvPr/>
        </p:nvPicPr>
        <p:blipFill>
          <a:blip r:embed="rId3"/>
          <a:stretch>
            <a:fillRect/>
          </a:stretch>
        </p:blipFill>
        <p:spPr>
          <a:xfrm>
            <a:off x="5848350" y="3423708"/>
            <a:ext cx="6191250" cy="3267604"/>
          </a:xfrm>
          <a:prstGeom prst="rect">
            <a:avLst/>
          </a:prstGeom>
        </p:spPr>
      </p:pic>
    </p:spTree>
    <p:extLst>
      <p:ext uri="{BB962C8B-B14F-4D97-AF65-F5344CB8AC3E}">
        <p14:creationId xmlns:p14="http://schemas.microsoft.com/office/powerpoint/2010/main" val="3276522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smtClean="0"/>
              <a:t>파일 다루기 실습</a:t>
            </a:r>
            <a:endParaRPr lang="ko-KR" altLang="en-US" dirty="0"/>
          </a:p>
        </p:txBody>
      </p:sp>
    </p:spTree>
    <p:extLst>
      <p:ext uri="{BB962C8B-B14F-4D97-AF65-F5344CB8AC3E}">
        <p14:creationId xmlns:p14="http://schemas.microsoft.com/office/powerpoint/2010/main" val="2165373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ko-KR" altLang="en-US" sz="1800" dirty="0" smtClean="0"/>
              <a:t>기존의 </a:t>
            </a:r>
            <a:r>
              <a:rPr lang="en-US" altLang="ko-KR" sz="1800" dirty="0" err="1" smtClean="0"/>
              <a:t>reverse.c</a:t>
            </a:r>
            <a:r>
              <a:rPr lang="ko-KR" altLang="en-US" sz="1800" dirty="0" smtClean="0"/>
              <a:t>파일을 수정 후</a:t>
            </a:r>
            <a:r>
              <a:rPr lang="en-US" altLang="ko-KR" sz="1800" dirty="0"/>
              <a:t> </a:t>
            </a:r>
            <a:r>
              <a:rPr lang="en-US" altLang="ko-KR" sz="1800" dirty="0" smtClean="0"/>
              <a:t>tar –</a:t>
            </a:r>
            <a:r>
              <a:rPr lang="en-US" altLang="ko-KR" sz="1800" dirty="0" err="1" smtClean="0"/>
              <a:t>uvf</a:t>
            </a:r>
            <a:r>
              <a:rPr lang="en-US" altLang="ko-KR" sz="1800" dirty="0" smtClean="0"/>
              <a:t> </a:t>
            </a:r>
            <a:r>
              <a:rPr lang="en-US" altLang="ko-KR" sz="1800" dirty="0" err="1" smtClean="0"/>
              <a:t>tarfile</a:t>
            </a:r>
            <a:r>
              <a:rPr lang="en-US" altLang="ko-KR" sz="1800" dirty="0" smtClean="0"/>
              <a:t> </a:t>
            </a:r>
            <a:r>
              <a:rPr lang="en-US" altLang="ko-KR" sz="1800" dirty="0" err="1" smtClean="0"/>
              <a:t>reverse.c</a:t>
            </a:r>
            <a:r>
              <a:rPr lang="en-US" altLang="ko-KR" sz="1800" dirty="0" smtClean="0"/>
              <a:t> </a:t>
            </a:r>
            <a:r>
              <a:rPr lang="ko-KR" altLang="en-US" sz="1800" dirty="0" smtClean="0"/>
              <a:t>명령</a:t>
            </a:r>
            <a:r>
              <a:rPr lang="en-US" altLang="ko-KR" sz="1800" dirty="0" smtClean="0"/>
              <a:t/>
            </a:r>
            <a:br>
              <a:rPr lang="en-US" altLang="ko-KR" sz="1800" dirty="0" smtClean="0"/>
            </a:br>
            <a:r>
              <a:rPr lang="en-US" altLang="ko-KR" sz="1800" dirty="0" err="1" smtClean="0"/>
              <a:t>reverse.c</a:t>
            </a:r>
            <a:r>
              <a:rPr lang="ko-KR" altLang="en-US" sz="1800" dirty="0" smtClean="0"/>
              <a:t>파일은 </a:t>
            </a:r>
            <a:r>
              <a:rPr lang="en-US" altLang="ko-KR" sz="1800" dirty="0" err="1" smtClean="0"/>
              <a:t>tarfile</a:t>
            </a:r>
            <a:r>
              <a:rPr lang="ko-KR" altLang="en-US" sz="1800" dirty="0" smtClean="0"/>
              <a:t>에 보관 중이던 파일이지만</a:t>
            </a:r>
            <a:r>
              <a:rPr lang="en-US" altLang="ko-KR" sz="1800" dirty="0" smtClean="0"/>
              <a:t/>
            </a:r>
            <a:br>
              <a:rPr lang="en-US" altLang="ko-KR" sz="1800" dirty="0" smtClean="0"/>
            </a:br>
            <a:r>
              <a:rPr lang="en-US" altLang="ko-KR" sz="1800" dirty="0" smtClean="0"/>
              <a:t>u</a:t>
            </a:r>
            <a:r>
              <a:rPr lang="ko-KR" altLang="en-US" sz="1800" dirty="0" smtClean="0"/>
              <a:t>옵션을 통하여</a:t>
            </a:r>
            <a:r>
              <a:rPr lang="en-US" altLang="ko-KR" sz="1800" dirty="0"/>
              <a:t> </a:t>
            </a:r>
            <a:r>
              <a:rPr lang="ko-KR" altLang="en-US" sz="1800" dirty="0" smtClean="0"/>
              <a:t>수정된 </a:t>
            </a:r>
            <a:r>
              <a:rPr lang="en-US" altLang="ko-KR" sz="1800" dirty="0" err="1" smtClean="0"/>
              <a:t>reverse.c</a:t>
            </a:r>
            <a:r>
              <a:rPr lang="ko-KR" altLang="en-US" sz="1800" dirty="0" smtClean="0"/>
              <a:t>파일을 다시 </a:t>
            </a:r>
            <a:r>
              <a:rPr lang="en-US" altLang="ko-KR" sz="1800" dirty="0" err="1" smtClean="0"/>
              <a:t>tarfile</a:t>
            </a:r>
            <a:r>
              <a:rPr lang="ko-KR" altLang="en-US" sz="1800" dirty="0" smtClean="0"/>
              <a:t>에 추가하였다</a:t>
            </a:r>
            <a:r>
              <a:rPr lang="en-US" altLang="ko-KR" sz="1800" dirty="0" smtClean="0"/>
              <a:t>.</a:t>
            </a:r>
            <a:br>
              <a:rPr lang="en-US" altLang="ko-KR" sz="1800" dirty="0" smtClean="0"/>
            </a:br>
            <a:r>
              <a:rPr lang="en-US" altLang="ko-KR" sz="1800" dirty="0" smtClean="0"/>
              <a:t>U </a:t>
            </a:r>
            <a:r>
              <a:rPr lang="ko-KR" altLang="en-US" sz="1800" dirty="0" smtClean="0"/>
              <a:t>옵션은 기본의 백업 파일에 이미 포함된 </a:t>
            </a:r>
            <a:r>
              <a:rPr lang="en-US" altLang="ko-KR" sz="1800" dirty="0" smtClean="0"/>
              <a:t>file </a:t>
            </a:r>
            <a:r>
              <a:rPr lang="ko-KR" altLang="en-US" sz="1800" dirty="0" smtClean="0"/>
              <a:t>중 </a:t>
            </a:r>
            <a:r>
              <a:rPr lang="ko-KR" altLang="en-US" sz="1800" dirty="0" err="1" smtClean="0"/>
              <a:t>수저된</a:t>
            </a:r>
            <a:r>
              <a:rPr lang="ko-KR" altLang="en-US" sz="1800" dirty="0" smtClean="0"/>
              <a:t> 파일만 백업 파일 뒤에 추가</a:t>
            </a:r>
            <a:r>
              <a:rPr lang="en-US" altLang="ko-KR" sz="1800" dirty="0" smtClean="0"/>
              <a:t/>
            </a:r>
            <a:br>
              <a:rPr lang="en-US" altLang="ko-KR" sz="1800" dirty="0" smtClean="0"/>
            </a:br>
            <a:endParaRPr lang="ko-KR" altLang="en-US" sz="1800" dirty="0"/>
          </a:p>
        </p:txBody>
      </p:sp>
      <p:pic>
        <p:nvPicPr>
          <p:cNvPr id="4" name="그림 3"/>
          <p:cNvPicPr>
            <a:picLocks noChangeAspect="1"/>
          </p:cNvPicPr>
          <p:nvPr/>
        </p:nvPicPr>
        <p:blipFill>
          <a:blip r:embed="rId2"/>
          <a:stretch>
            <a:fillRect/>
          </a:stretch>
        </p:blipFill>
        <p:spPr>
          <a:xfrm>
            <a:off x="838200" y="2081213"/>
            <a:ext cx="5403523" cy="3424238"/>
          </a:xfrm>
          <a:prstGeom prst="rect">
            <a:avLst/>
          </a:prstGeom>
        </p:spPr>
      </p:pic>
      <p:pic>
        <p:nvPicPr>
          <p:cNvPr id="5" name="그림 4"/>
          <p:cNvPicPr>
            <a:picLocks noChangeAspect="1"/>
          </p:cNvPicPr>
          <p:nvPr/>
        </p:nvPicPr>
        <p:blipFill>
          <a:blip r:embed="rId3"/>
          <a:stretch>
            <a:fillRect/>
          </a:stretch>
        </p:blipFill>
        <p:spPr>
          <a:xfrm>
            <a:off x="5599550" y="1871661"/>
            <a:ext cx="6592450" cy="3309940"/>
          </a:xfrm>
          <a:prstGeom prst="rect">
            <a:avLst/>
          </a:prstGeom>
        </p:spPr>
      </p:pic>
    </p:spTree>
    <p:extLst>
      <p:ext uri="{BB962C8B-B14F-4D97-AF65-F5344CB8AC3E}">
        <p14:creationId xmlns:p14="http://schemas.microsoft.com/office/powerpoint/2010/main" val="3659472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Tar</a:t>
            </a:r>
            <a:r>
              <a:rPr lang="ko-KR" altLang="en-US" dirty="0" smtClean="0"/>
              <a:t>파일을 해체할 </a:t>
            </a:r>
            <a:r>
              <a:rPr lang="en-US" altLang="ko-KR" dirty="0" err="1" smtClean="0"/>
              <a:t>tmp</a:t>
            </a:r>
            <a:r>
              <a:rPr lang="en-US" altLang="ko-KR" dirty="0" smtClean="0"/>
              <a:t> </a:t>
            </a:r>
            <a:r>
              <a:rPr lang="ko-KR" altLang="en-US" dirty="0" err="1" smtClean="0"/>
              <a:t>디렉토리</a:t>
            </a:r>
            <a:r>
              <a:rPr lang="ko-KR" altLang="en-US" dirty="0" smtClean="0"/>
              <a:t> 생성</a:t>
            </a:r>
            <a:endParaRPr lang="ko-KR" altLang="en-US" dirty="0"/>
          </a:p>
        </p:txBody>
      </p:sp>
      <p:pic>
        <p:nvPicPr>
          <p:cNvPr id="4" name="그림 3"/>
          <p:cNvPicPr>
            <a:picLocks noChangeAspect="1"/>
          </p:cNvPicPr>
          <p:nvPr/>
        </p:nvPicPr>
        <p:blipFill>
          <a:blip r:embed="rId2"/>
          <a:stretch>
            <a:fillRect/>
          </a:stretch>
        </p:blipFill>
        <p:spPr>
          <a:xfrm>
            <a:off x="2700337" y="2243137"/>
            <a:ext cx="6791325" cy="3476625"/>
          </a:xfrm>
          <a:prstGeom prst="rect">
            <a:avLst/>
          </a:prstGeom>
        </p:spPr>
      </p:pic>
    </p:spTree>
    <p:extLst>
      <p:ext uri="{BB962C8B-B14F-4D97-AF65-F5344CB8AC3E}">
        <p14:creationId xmlns:p14="http://schemas.microsoft.com/office/powerpoint/2010/main" val="3849478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Cd </a:t>
            </a:r>
            <a:r>
              <a:rPr lang="en-US" altLang="ko-KR" dirty="0" err="1" smtClean="0"/>
              <a:t>tmp</a:t>
            </a:r>
            <a:r>
              <a:rPr lang="ko-KR" altLang="en-US" dirty="0" smtClean="0"/>
              <a:t>로 작업 </a:t>
            </a:r>
            <a:r>
              <a:rPr lang="ko-KR" altLang="en-US" dirty="0" err="1" smtClean="0"/>
              <a:t>디렉토리</a:t>
            </a:r>
            <a:r>
              <a:rPr lang="ko-KR" altLang="en-US" dirty="0" smtClean="0"/>
              <a:t> 변경</a:t>
            </a:r>
            <a:endParaRPr lang="ko-KR" altLang="en-US" dirty="0"/>
          </a:p>
        </p:txBody>
      </p:sp>
      <p:pic>
        <p:nvPicPr>
          <p:cNvPr id="4" name="그림 3"/>
          <p:cNvPicPr>
            <a:picLocks noChangeAspect="1"/>
          </p:cNvPicPr>
          <p:nvPr/>
        </p:nvPicPr>
        <p:blipFill>
          <a:blip r:embed="rId2"/>
          <a:stretch>
            <a:fillRect/>
          </a:stretch>
        </p:blipFill>
        <p:spPr>
          <a:xfrm>
            <a:off x="266700" y="3057524"/>
            <a:ext cx="11658600" cy="1457325"/>
          </a:xfrm>
          <a:prstGeom prst="rect">
            <a:avLst/>
          </a:prstGeom>
        </p:spPr>
      </p:pic>
    </p:spTree>
    <p:extLst>
      <p:ext uri="{BB962C8B-B14F-4D97-AF65-F5344CB8AC3E}">
        <p14:creationId xmlns:p14="http://schemas.microsoft.com/office/powerpoint/2010/main" val="1152693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1600" dirty="0" smtClean="0"/>
              <a:t>Tar –</a:t>
            </a:r>
            <a:r>
              <a:rPr lang="en-US" altLang="ko-KR" sz="1600" dirty="0" err="1" smtClean="0"/>
              <a:t>xvf</a:t>
            </a:r>
            <a:r>
              <a:rPr lang="en-US" altLang="ko-KR" sz="1600" dirty="0" smtClean="0"/>
              <a:t> ../</a:t>
            </a:r>
            <a:r>
              <a:rPr lang="en-US" altLang="ko-KR" sz="1600" dirty="0" err="1" smtClean="0"/>
              <a:t>tarfile</a:t>
            </a:r>
            <a:r>
              <a:rPr lang="ko-KR" altLang="en-US" sz="1600" dirty="0" smtClean="0"/>
              <a:t>명령을 통해</a:t>
            </a:r>
            <a:r>
              <a:rPr lang="en-US" altLang="ko-KR" sz="1600" dirty="0" smtClean="0"/>
              <a:t/>
            </a:r>
            <a:br>
              <a:rPr lang="en-US" altLang="ko-KR" sz="1600" dirty="0" smtClean="0"/>
            </a:br>
            <a:r>
              <a:rPr lang="ko-KR" altLang="en-US" sz="1600" dirty="0" smtClean="0"/>
              <a:t>상위 </a:t>
            </a:r>
            <a:r>
              <a:rPr lang="ko-KR" altLang="en-US" sz="1600" dirty="0" err="1" smtClean="0"/>
              <a:t>디렉토리에</a:t>
            </a:r>
            <a:r>
              <a:rPr lang="ko-KR" altLang="en-US" sz="1600" dirty="0" smtClean="0"/>
              <a:t> 위치한 </a:t>
            </a:r>
            <a:r>
              <a:rPr lang="en-US" altLang="ko-KR" sz="1600" dirty="0" err="1" smtClean="0"/>
              <a:t>tarfile</a:t>
            </a:r>
            <a:r>
              <a:rPr lang="ko-KR" altLang="en-US" sz="1600" dirty="0" smtClean="0"/>
              <a:t>을 현재 </a:t>
            </a:r>
            <a:r>
              <a:rPr lang="ko-KR" altLang="en-US" sz="1600" dirty="0" err="1" smtClean="0"/>
              <a:t>디렉토리에</a:t>
            </a:r>
            <a:r>
              <a:rPr lang="ko-KR" altLang="en-US" sz="1600" dirty="0" smtClean="0"/>
              <a:t> 풀었다</a:t>
            </a:r>
            <a:r>
              <a:rPr lang="en-US" altLang="ko-KR" sz="1600" dirty="0" smtClean="0"/>
              <a:t>.</a:t>
            </a:r>
            <a:br>
              <a:rPr lang="en-US" altLang="ko-KR" sz="1600" dirty="0" smtClean="0"/>
            </a:br>
            <a:r>
              <a:rPr lang="en-US" altLang="ko-KR" sz="1600" dirty="0" smtClean="0"/>
              <a:t>X</a:t>
            </a:r>
            <a:r>
              <a:rPr lang="ko-KR" altLang="en-US" sz="1600" dirty="0" smtClean="0"/>
              <a:t>옵션은 백업파일로 부터 파일을 추출 복귀</a:t>
            </a:r>
            <a:r>
              <a:rPr lang="en-US" altLang="ko-KR" sz="1600" dirty="0" smtClean="0"/>
              <a:t/>
            </a:r>
            <a:br>
              <a:rPr lang="en-US" altLang="ko-KR" sz="1600" dirty="0" smtClean="0"/>
            </a:br>
            <a:r>
              <a:rPr lang="en-US" altLang="ko-KR" sz="1600" dirty="0" smtClean="0"/>
              <a:t>tar</a:t>
            </a:r>
            <a:r>
              <a:rPr lang="ko-KR" altLang="en-US" sz="1600" dirty="0" smtClean="0"/>
              <a:t>파일에는 기존 </a:t>
            </a:r>
            <a:r>
              <a:rPr lang="en-US" altLang="ko-KR" sz="1600" dirty="0" err="1" smtClean="0"/>
              <a:t>reverse.c</a:t>
            </a:r>
            <a:r>
              <a:rPr lang="ko-KR" altLang="en-US" sz="1600" dirty="0" smtClean="0"/>
              <a:t>와 수정된 </a:t>
            </a:r>
            <a:r>
              <a:rPr lang="en-US" altLang="ko-KR" sz="1600" dirty="0" err="1" smtClean="0"/>
              <a:t>reverse.c</a:t>
            </a:r>
            <a:r>
              <a:rPr lang="ko-KR" altLang="en-US" sz="1600" dirty="0" smtClean="0"/>
              <a:t>가같이 보관되어 있었다</a:t>
            </a:r>
            <a:r>
              <a:rPr lang="en-US" altLang="ko-KR" sz="1600" dirty="0" smtClean="0"/>
              <a:t>.</a:t>
            </a:r>
            <a:br>
              <a:rPr lang="en-US" altLang="ko-KR" sz="1600" dirty="0" smtClean="0"/>
            </a:br>
            <a:r>
              <a:rPr lang="en-US" altLang="ko-KR" sz="1600" dirty="0" err="1" smtClean="0"/>
              <a:t>Reverse.c</a:t>
            </a:r>
            <a:r>
              <a:rPr lang="ko-KR" altLang="en-US" sz="1600" dirty="0" smtClean="0"/>
              <a:t>를 출력해보면 변경된 내용으로 파일에 저장되어 있다는 것을 확인할 수 있다</a:t>
            </a:r>
            <a:r>
              <a:rPr lang="en-US" altLang="ko-KR" sz="1600" dirty="0" smtClean="0"/>
              <a:t>.</a:t>
            </a:r>
            <a:br>
              <a:rPr lang="en-US" altLang="ko-KR" sz="1600" dirty="0" smtClean="0"/>
            </a:br>
            <a:endParaRPr lang="ko-KR" altLang="en-US" sz="1600" dirty="0"/>
          </a:p>
        </p:txBody>
      </p:sp>
      <p:pic>
        <p:nvPicPr>
          <p:cNvPr id="4" name="그림 3"/>
          <p:cNvPicPr>
            <a:picLocks noChangeAspect="1"/>
          </p:cNvPicPr>
          <p:nvPr/>
        </p:nvPicPr>
        <p:blipFill>
          <a:blip r:embed="rId2"/>
          <a:stretch>
            <a:fillRect/>
          </a:stretch>
        </p:blipFill>
        <p:spPr>
          <a:xfrm>
            <a:off x="838200" y="1947862"/>
            <a:ext cx="6791325" cy="3305175"/>
          </a:xfrm>
          <a:prstGeom prst="rect">
            <a:avLst/>
          </a:prstGeom>
        </p:spPr>
      </p:pic>
      <p:pic>
        <p:nvPicPr>
          <p:cNvPr id="6" name="그림 5"/>
          <p:cNvPicPr>
            <a:picLocks noChangeAspect="1"/>
          </p:cNvPicPr>
          <p:nvPr/>
        </p:nvPicPr>
        <p:blipFill>
          <a:blip r:embed="rId3"/>
          <a:stretch>
            <a:fillRect/>
          </a:stretch>
        </p:blipFill>
        <p:spPr>
          <a:xfrm>
            <a:off x="4643437" y="2947987"/>
            <a:ext cx="6410325" cy="3438525"/>
          </a:xfrm>
          <a:prstGeom prst="rect">
            <a:avLst/>
          </a:prstGeom>
        </p:spPr>
      </p:pic>
    </p:spTree>
    <p:extLst>
      <p:ext uri="{BB962C8B-B14F-4D97-AF65-F5344CB8AC3E}">
        <p14:creationId xmlns:p14="http://schemas.microsoft.com/office/powerpoint/2010/main" val="1955996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477420"/>
            <a:ext cx="10515600" cy="3324559"/>
          </a:xfrm>
        </p:spPr>
        <p:txBody>
          <a:bodyPr>
            <a:noAutofit/>
          </a:bodyPr>
          <a:lstStyle/>
          <a:p>
            <a:r>
              <a:rPr lang="ko-KR" altLang="en-US" sz="1600" dirty="0" smtClean="0"/>
              <a:t>현재 </a:t>
            </a:r>
            <a:r>
              <a:rPr lang="ko-KR" altLang="en-US" sz="1600" dirty="0" err="1" smtClean="0"/>
              <a:t>디렉토리를</a:t>
            </a:r>
            <a:r>
              <a:rPr lang="ko-KR" altLang="en-US" sz="1600" dirty="0" smtClean="0"/>
              <a:t> 비운 뒤 </a:t>
            </a:r>
            <a:r>
              <a:rPr lang="en-US" altLang="ko-KR" sz="1600" dirty="0" smtClean="0"/>
              <a:t>Tar –</a:t>
            </a:r>
            <a:r>
              <a:rPr lang="en-US" altLang="ko-KR" sz="1600" dirty="0" err="1" smtClean="0"/>
              <a:t>xvf</a:t>
            </a:r>
            <a:r>
              <a:rPr lang="en-US" altLang="ko-KR" sz="1600" dirty="0" smtClean="0"/>
              <a:t> ../</a:t>
            </a:r>
            <a:r>
              <a:rPr lang="en-US" altLang="ko-KR" sz="1600" dirty="0" err="1" smtClean="0"/>
              <a:t>tarfile</a:t>
            </a:r>
            <a:r>
              <a:rPr lang="en-US" altLang="ko-KR" sz="1600" dirty="0" smtClean="0"/>
              <a:t> `tar –</a:t>
            </a:r>
            <a:r>
              <a:rPr lang="en-US" altLang="ko-KR" sz="1600" dirty="0" err="1" smtClean="0"/>
              <a:t>tf</a:t>
            </a:r>
            <a:r>
              <a:rPr lang="en-US" altLang="ko-KR" sz="1600" dirty="0" smtClean="0"/>
              <a:t> ../</a:t>
            </a:r>
            <a:r>
              <a:rPr lang="en-US" altLang="ko-KR" sz="1600" dirty="0" err="1" smtClean="0"/>
              <a:t>tarfile</a:t>
            </a:r>
            <a:r>
              <a:rPr lang="en-US" altLang="ko-KR" sz="1600" dirty="0" smtClean="0"/>
              <a:t> |  grep ‘lady*’`</a:t>
            </a:r>
            <a:r>
              <a:rPr lang="ko-KR" altLang="en-US" sz="1600" dirty="0" smtClean="0"/>
              <a:t>명령</a:t>
            </a:r>
            <a:r>
              <a:rPr lang="en-US" altLang="ko-KR" sz="1600" dirty="0" smtClean="0"/>
              <a:t/>
            </a:r>
            <a:br>
              <a:rPr lang="en-US" altLang="ko-KR" sz="1600" dirty="0" smtClean="0"/>
            </a:br>
            <a:r>
              <a:rPr lang="en-US" altLang="ko-KR" sz="1600" dirty="0" smtClean="0"/>
              <a:t/>
            </a:r>
            <a:br>
              <a:rPr lang="en-US" altLang="ko-KR" sz="1600" dirty="0" smtClean="0"/>
            </a:br>
            <a:r>
              <a:rPr lang="ko-KR" altLang="en-US" sz="1600" dirty="0" err="1" smtClean="0"/>
              <a:t>역따움표</a:t>
            </a:r>
            <a:r>
              <a:rPr lang="ko-KR" altLang="en-US" sz="1600" dirty="0" smtClean="0"/>
              <a:t> 내부의 명령 결과가 반환된다고 한다</a:t>
            </a:r>
            <a:r>
              <a:rPr lang="en-US" altLang="ko-KR" sz="1600" dirty="0" smtClean="0"/>
              <a:t>. Tar –</a:t>
            </a:r>
            <a:r>
              <a:rPr lang="en-US" altLang="ko-KR" sz="1600" dirty="0" err="1" smtClean="0"/>
              <a:t>xvf</a:t>
            </a:r>
            <a:r>
              <a:rPr lang="en-US" altLang="ko-KR" sz="1600" dirty="0" smtClean="0"/>
              <a:t> ../</a:t>
            </a:r>
            <a:r>
              <a:rPr lang="en-US" altLang="ko-KR" sz="1600" dirty="0" err="1" smtClean="0"/>
              <a:t>tarfile</a:t>
            </a:r>
            <a:r>
              <a:rPr lang="en-US" altLang="ko-KR" sz="1600" dirty="0" smtClean="0"/>
              <a:t> </a:t>
            </a:r>
            <a:r>
              <a:rPr lang="ko-KR" altLang="en-US" sz="1600" dirty="0" smtClean="0"/>
              <a:t>만을 명령은 문제없다</a:t>
            </a:r>
            <a:r>
              <a:rPr lang="en-US" altLang="ko-KR" sz="1600" dirty="0" smtClean="0"/>
              <a:t>.</a:t>
            </a:r>
            <a:br>
              <a:rPr lang="en-US" altLang="ko-KR" sz="1600" dirty="0" smtClean="0"/>
            </a:br>
            <a:r>
              <a:rPr lang="en-US" altLang="ko-KR" sz="1600" dirty="0" err="1" smtClean="0"/>
              <a:t>tarfile</a:t>
            </a:r>
            <a:r>
              <a:rPr lang="en-US" altLang="ko-KR" sz="1600" dirty="0" smtClean="0"/>
              <a:t> `tar –</a:t>
            </a:r>
            <a:r>
              <a:rPr lang="en-US" altLang="ko-KR" sz="1600" dirty="0" err="1" smtClean="0"/>
              <a:t>tf</a:t>
            </a:r>
            <a:r>
              <a:rPr lang="en-US" altLang="ko-KR" sz="1600" dirty="0" smtClean="0"/>
              <a:t> ../</a:t>
            </a:r>
            <a:r>
              <a:rPr lang="en-US" altLang="ko-KR" sz="1600" dirty="0" err="1" smtClean="0"/>
              <a:t>tarfile</a:t>
            </a:r>
            <a:r>
              <a:rPr lang="en-US" altLang="ko-KR" sz="1600" dirty="0" smtClean="0"/>
              <a:t> |  grep ‘lady*’`</a:t>
            </a:r>
            <a:r>
              <a:rPr lang="ko-KR" altLang="en-US" sz="1600" dirty="0" smtClean="0"/>
              <a:t>를 넣는 정확한 이유를 모르겠다</a:t>
            </a:r>
            <a:r>
              <a:rPr lang="en-US" altLang="ko-KR" sz="1600" dirty="0" smtClean="0"/>
              <a:t>.</a:t>
            </a:r>
            <a:br>
              <a:rPr lang="en-US" altLang="ko-KR" sz="1600" dirty="0" smtClean="0"/>
            </a:br>
            <a:r>
              <a:rPr lang="ko-KR" altLang="en-US" sz="1600" dirty="0" smtClean="0"/>
              <a:t>동작을 관찰하면</a:t>
            </a:r>
            <a:r>
              <a:rPr lang="en-US" altLang="ko-KR" sz="1600" dirty="0"/>
              <a:t/>
            </a:r>
            <a:br>
              <a:rPr lang="en-US" altLang="ko-KR" sz="1600" dirty="0"/>
            </a:br>
            <a:r>
              <a:rPr lang="en-US" altLang="ko-KR" sz="1600" dirty="0" smtClean="0"/>
              <a:t>Tar –</a:t>
            </a:r>
            <a:r>
              <a:rPr lang="en-US" altLang="ko-KR" sz="1600" dirty="0" err="1" smtClean="0"/>
              <a:t>xvf</a:t>
            </a:r>
            <a:r>
              <a:rPr lang="en-US" altLang="ko-KR" sz="1600" dirty="0" smtClean="0"/>
              <a:t> ../</a:t>
            </a:r>
            <a:r>
              <a:rPr lang="en-US" altLang="ko-KR" sz="1600" dirty="0" err="1" smtClean="0"/>
              <a:t>tarfile</a:t>
            </a:r>
            <a:r>
              <a:rPr lang="en-US" altLang="ko-KR" sz="1600" dirty="0" smtClean="0"/>
              <a:t> </a:t>
            </a:r>
            <a:r>
              <a:rPr lang="ko-KR" altLang="en-US" sz="1600" dirty="0" smtClean="0"/>
              <a:t>의 명령의 결과가 실행된다</a:t>
            </a:r>
            <a:r>
              <a:rPr lang="en-US" altLang="ko-KR" sz="1600" dirty="0" smtClean="0"/>
              <a:t>. </a:t>
            </a:r>
            <a:r>
              <a:rPr lang="ko-KR" altLang="en-US" sz="1600" dirty="0" smtClean="0"/>
              <a:t>즉</a:t>
            </a:r>
            <a:r>
              <a:rPr lang="en-US" altLang="ko-KR" sz="1600" dirty="0" smtClean="0"/>
              <a:t>, </a:t>
            </a:r>
            <a:r>
              <a:rPr lang="en-US" altLang="ko-KR" sz="1600" dirty="0" err="1" smtClean="0"/>
              <a:t>tarfile</a:t>
            </a:r>
            <a:r>
              <a:rPr lang="ko-KR" altLang="en-US" sz="1600" dirty="0" smtClean="0"/>
              <a:t>의 보관파일은 잘 추출 복귀되어진다</a:t>
            </a:r>
            <a:r>
              <a:rPr lang="en-US" altLang="ko-KR" sz="1600" dirty="0" smtClean="0"/>
              <a:t>. </a:t>
            </a:r>
            <a:r>
              <a:rPr lang="ko-KR" altLang="en-US" sz="1600" dirty="0" smtClean="0"/>
              <a:t>그래도 잘 모르겠다</a:t>
            </a:r>
            <a:r>
              <a:rPr lang="en-US" altLang="ko-KR" sz="1600" dirty="0" smtClean="0"/>
              <a:t>.</a:t>
            </a:r>
            <a:br>
              <a:rPr lang="en-US" altLang="ko-KR" sz="1600" dirty="0" smtClean="0"/>
            </a:br>
            <a:r>
              <a:rPr lang="en-US" altLang="ko-KR" sz="1600" dirty="0" smtClean="0"/>
              <a:t/>
            </a:r>
            <a:br>
              <a:rPr lang="en-US" altLang="ko-KR" sz="1600" dirty="0" smtClean="0"/>
            </a:br>
            <a:r>
              <a:rPr lang="ko-KR" altLang="en-US" sz="1600" dirty="0" smtClean="0"/>
              <a:t>더 관찰하기 위하여</a:t>
            </a:r>
            <a:r>
              <a:rPr lang="en-US" altLang="ko-KR" sz="1600" dirty="0" smtClean="0"/>
              <a:t/>
            </a:r>
            <a:br>
              <a:rPr lang="en-US" altLang="ko-KR" sz="1600" dirty="0" smtClean="0"/>
            </a:br>
            <a:r>
              <a:rPr lang="ko-KR" altLang="en-US" sz="1600" dirty="0" err="1" smtClean="0"/>
              <a:t>디렉토리를</a:t>
            </a:r>
            <a:r>
              <a:rPr lang="ko-KR" altLang="en-US" sz="1600" dirty="0" smtClean="0"/>
              <a:t> 비우고 </a:t>
            </a:r>
            <a:r>
              <a:rPr lang="en-US" altLang="ko-KR" sz="1600" dirty="0" smtClean="0"/>
              <a:t>lady</a:t>
            </a:r>
            <a:r>
              <a:rPr lang="ko-KR" altLang="en-US" sz="1600" dirty="0" smtClean="0"/>
              <a:t>를 </a:t>
            </a:r>
            <a:r>
              <a:rPr lang="en-US" altLang="ko-KR" sz="1600" dirty="0" smtClean="0"/>
              <a:t>hello</a:t>
            </a:r>
            <a:r>
              <a:rPr lang="ko-KR" altLang="en-US" sz="1600" dirty="0" smtClean="0"/>
              <a:t>로 바꿔 진행해봤다</a:t>
            </a:r>
            <a:r>
              <a:rPr lang="en-US" altLang="ko-KR" sz="1600" dirty="0" smtClean="0"/>
              <a:t>. Tar –</a:t>
            </a:r>
            <a:r>
              <a:rPr lang="en-US" altLang="ko-KR" sz="1600" dirty="0" err="1" smtClean="0"/>
              <a:t>xvf</a:t>
            </a:r>
            <a:r>
              <a:rPr lang="en-US" altLang="ko-KR" sz="1600" dirty="0" smtClean="0"/>
              <a:t> ../</a:t>
            </a:r>
            <a:r>
              <a:rPr lang="en-US" altLang="ko-KR" sz="1600" dirty="0" err="1" smtClean="0"/>
              <a:t>tarfile</a:t>
            </a:r>
            <a:r>
              <a:rPr lang="en-US" altLang="ko-KR" sz="1600" dirty="0" smtClean="0"/>
              <a:t> `tar –</a:t>
            </a:r>
            <a:r>
              <a:rPr lang="en-US" altLang="ko-KR" sz="1600" dirty="0" err="1" smtClean="0"/>
              <a:t>tf</a:t>
            </a:r>
            <a:r>
              <a:rPr lang="en-US" altLang="ko-KR" sz="1600" dirty="0" smtClean="0"/>
              <a:t> ../</a:t>
            </a:r>
            <a:r>
              <a:rPr lang="en-US" altLang="ko-KR" sz="1600" dirty="0" err="1" smtClean="0"/>
              <a:t>tarfile</a:t>
            </a:r>
            <a:r>
              <a:rPr lang="en-US" altLang="ko-KR" sz="1600" dirty="0" smtClean="0"/>
              <a:t> |  grep ‘hello*’`</a:t>
            </a:r>
            <a:br>
              <a:rPr lang="en-US" altLang="ko-KR" sz="1600" dirty="0" smtClean="0"/>
            </a:br>
            <a:r>
              <a:rPr lang="ko-KR" altLang="en-US" sz="1600" dirty="0" smtClean="0"/>
              <a:t>그 결과 </a:t>
            </a:r>
            <a:r>
              <a:rPr lang="en-US" altLang="ko-KR" sz="1600" dirty="0" smtClean="0"/>
              <a:t>tar –</a:t>
            </a:r>
            <a:r>
              <a:rPr lang="en-US" altLang="ko-KR" sz="1600" dirty="0" err="1" smtClean="0"/>
              <a:t>tf</a:t>
            </a:r>
            <a:r>
              <a:rPr lang="en-US" altLang="ko-KR" sz="1600" dirty="0" smtClean="0"/>
              <a:t> ../</a:t>
            </a:r>
            <a:r>
              <a:rPr lang="en-US" altLang="ko-KR" sz="1600" dirty="0" err="1" smtClean="0"/>
              <a:t>tarfile</a:t>
            </a:r>
            <a:r>
              <a:rPr lang="en-US" altLang="ko-KR" sz="1600" dirty="0" smtClean="0"/>
              <a:t> |  grep ‘hello*’</a:t>
            </a:r>
            <a:r>
              <a:rPr lang="ko-KR" altLang="en-US" sz="1600" dirty="0" smtClean="0"/>
              <a:t>의 명령 결과가 출력되었고 </a:t>
            </a:r>
            <a:r>
              <a:rPr lang="en-US" altLang="ko-KR" sz="1600" dirty="0" err="1" smtClean="0"/>
              <a:t>tarfile</a:t>
            </a:r>
            <a:r>
              <a:rPr lang="ko-KR" altLang="en-US" sz="1600" dirty="0" smtClean="0"/>
              <a:t>에서 추출 복귀된 파일도 </a:t>
            </a:r>
            <a:r>
              <a:rPr lang="en-US" altLang="ko-KR" sz="1600" dirty="0" smtClean="0"/>
              <a:t>hello</a:t>
            </a:r>
            <a:r>
              <a:rPr lang="ko-KR" altLang="en-US" sz="1600" dirty="0" smtClean="0"/>
              <a:t>로 시작하는 파일만 해제되었다</a:t>
            </a:r>
            <a:r>
              <a:rPr lang="en-US" altLang="ko-KR" sz="1600" dirty="0" smtClean="0"/>
              <a:t>.</a:t>
            </a:r>
            <a:br>
              <a:rPr lang="en-US" altLang="ko-KR" sz="1600" dirty="0" smtClean="0"/>
            </a:br>
            <a:r>
              <a:rPr lang="en-US" altLang="ko-KR" sz="1600" dirty="0"/>
              <a:t/>
            </a:r>
            <a:br>
              <a:rPr lang="en-US" altLang="ko-KR" sz="1600" dirty="0"/>
            </a:br>
            <a:r>
              <a:rPr lang="ko-KR" altLang="en-US" sz="1600" dirty="0" smtClean="0"/>
              <a:t>이를 통해서 </a:t>
            </a:r>
            <a:r>
              <a:rPr lang="en-US" altLang="ko-KR" sz="1600" dirty="0" err="1" smtClean="0"/>
              <a:t>tarfile</a:t>
            </a:r>
            <a:r>
              <a:rPr lang="en-US" altLang="ko-KR" sz="1600" dirty="0" smtClean="0"/>
              <a:t> </a:t>
            </a:r>
            <a:r>
              <a:rPr lang="ko-KR" altLang="en-US" sz="1600" dirty="0" smtClean="0"/>
              <a:t>중 특정 파일만 추출 복귀하기 위한 명령어라는 것을 짐작할 수 있었다</a:t>
            </a:r>
            <a:r>
              <a:rPr lang="en-US" altLang="ko-KR" sz="1600" dirty="0" smtClean="0"/>
              <a:t>.</a:t>
            </a:r>
            <a:br>
              <a:rPr lang="en-US" altLang="ko-KR" sz="1600" dirty="0" smtClean="0"/>
            </a:br>
            <a:r>
              <a:rPr lang="en-US" altLang="ko-KR" sz="1600" dirty="0" smtClean="0"/>
              <a:t/>
            </a:r>
            <a:br>
              <a:rPr lang="en-US" altLang="ko-KR" sz="1600" dirty="0" smtClean="0"/>
            </a:br>
            <a:endParaRPr lang="ko-KR" altLang="en-US" sz="1600" dirty="0"/>
          </a:p>
        </p:txBody>
      </p:sp>
      <p:sp>
        <p:nvSpPr>
          <p:cNvPr id="5" name="TextBox 4"/>
          <p:cNvSpPr txBox="1"/>
          <p:nvPr/>
        </p:nvSpPr>
        <p:spPr>
          <a:xfrm>
            <a:off x="9272337" y="3689684"/>
            <a:ext cx="48126" cy="369332"/>
          </a:xfrm>
          <a:prstGeom prst="rect">
            <a:avLst/>
          </a:prstGeom>
          <a:noFill/>
        </p:spPr>
        <p:txBody>
          <a:bodyPr wrap="square" rtlCol="0">
            <a:spAutoFit/>
          </a:bodyPr>
          <a:lstStyle/>
          <a:p>
            <a:endParaRPr lang="ko-KR" altLang="en-US" dirty="0"/>
          </a:p>
        </p:txBody>
      </p:sp>
      <p:pic>
        <p:nvPicPr>
          <p:cNvPr id="7" name="그림 6"/>
          <p:cNvPicPr>
            <a:picLocks noChangeAspect="1"/>
          </p:cNvPicPr>
          <p:nvPr/>
        </p:nvPicPr>
        <p:blipFill>
          <a:blip r:embed="rId2"/>
          <a:stretch>
            <a:fillRect/>
          </a:stretch>
        </p:blipFill>
        <p:spPr>
          <a:xfrm>
            <a:off x="838199" y="4059016"/>
            <a:ext cx="5115891" cy="2582711"/>
          </a:xfrm>
          <a:prstGeom prst="rect">
            <a:avLst/>
          </a:prstGeom>
        </p:spPr>
      </p:pic>
      <p:pic>
        <p:nvPicPr>
          <p:cNvPr id="8" name="그림 7"/>
          <p:cNvPicPr>
            <a:picLocks noChangeAspect="1"/>
          </p:cNvPicPr>
          <p:nvPr/>
        </p:nvPicPr>
        <p:blipFill>
          <a:blip r:embed="rId3"/>
          <a:stretch>
            <a:fillRect/>
          </a:stretch>
        </p:blipFill>
        <p:spPr>
          <a:xfrm>
            <a:off x="4840956" y="4927934"/>
            <a:ext cx="6905625" cy="1333500"/>
          </a:xfrm>
          <a:prstGeom prst="rect">
            <a:avLst/>
          </a:prstGeom>
        </p:spPr>
      </p:pic>
    </p:spTree>
    <p:extLst>
      <p:ext uri="{BB962C8B-B14F-4D97-AF65-F5344CB8AC3E}">
        <p14:creationId xmlns:p14="http://schemas.microsoft.com/office/powerpoint/2010/main" val="2381817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Tar –</a:t>
            </a:r>
            <a:r>
              <a:rPr lang="en-US" altLang="ko-KR" dirty="0" err="1" smtClean="0"/>
              <a:t>xvf</a:t>
            </a:r>
            <a:r>
              <a:rPr lang="en-US" altLang="ko-KR" dirty="0" smtClean="0"/>
              <a:t> ../</a:t>
            </a:r>
            <a:r>
              <a:rPr lang="en-US" altLang="ko-KR" dirty="0" err="1" smtClean="0"/>
              <a:t>tarfile</a:t>
            </a:r>
            <a:r>
              <a:rPr lang="en-US" altLang="ko-KR" dirty="0" smtClean="0"/>
              <a:t> </a:t>
            </a:r>
            <a:r>
              <a:rPr lang="en-US" altLang="ko-KR" dirty="0" err="1" smtClean="0"/>
              <a:t>reverse.c</a:t>
            </a:r>
            <a:r>
              <a:rPr lang="en-US" altLang="ko-KR" dirty="0" smtClean="0"/>
              <a:t> </a:t>
            </a:r>
            <a:r>
              <a:rPr lang="ko-KR" altLang="en-US" dirty="0" smtClean="0"/>
              <a:t>명령을 통해</a:t>
            </a:r>
            <a:r>
              <a:rPr lang="en-US" altLang="ko-KR" dirty="0"/>
              <a:t/>
            </a:r>
            <a:br>
              <a:rPr lang="en-US" altLang="ko-KR" dirty="0"/>
            </a:br>
            <a:r>
              <a:rPr lang="en-US" altLang="ko-KR" dirty="0" err="1" smtClean="0"/>
              <a:t>tarfile</a:t>
            </a:r>
            <a:r>
              <a:rPr lang="ko-KR" altLang="en-US" dirty="0"/>
              <a:t> </a:t>
            </a:r>
            <a:r>
              <a:rPr lang="ko-KR" altLang="en-US" dirty="0" smtClean="0"/>
              <a:t>내 보관된 파일 중 특정 파일 </a:t>
            </a:r>
            <a:r>
              <a:rPr lang="en-US" altLang="ko-KR" dirty="0" err="1" smtClean="0"/>
              <a:t>reverse.c</a:t>
            </a:r>
            <a:r>
              <a:rPr lang="ko-KR" altLang="en-US" dirty="0" smtClean="0"/>
              <a:t>만 추출 복귀</a:t>
            </a:r>
            <a:endParaRPr lang="ko-KR" altLang="en-US" dirty="0"/>
          </a:p>
        </p:txBody>
      </p:sp>
      <p:pic>
        <p:nvPicPr>
          <p:cNvPr id="4" name="그림 3"/>
          <p:cNvPicPr>
            <a:picLocks noChangeAspect="1"/>
          </p:cNvPicPr>
          <p:nvPr/>
        </p:nvPicPr>
        <p:blipFill>
          <a:blip r:embed="rId2"/>
          <a:stretch>
            <a:fillRect/>
          </a:stretch>
        </p:blipFill>
        <p:spPr>
          <a:xfrm>
            <a:off x="435038" y="2803608"/>
            <a:ext cx="10918762" cy="2481537"/>
          </a:xfrm>
          <a:prstGeom prst="rect">
            <a:avLst/>
          </a:prstGeom>
        </p:spPr>
      </p:pic>
    </p:spTree>
    <p:extLst>
      <p:ext uri="{BB962C8B-B14F-4D97-AF65-F5344CB8AC3E}">
        <p14:creationId xmlns:p14="http://schemas.microsoft.com/office/powerpoint/2010/main" val="1942459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000" dirty="0" smtClean="0"/>
              <a:t>Tar –</a:t>
            </a:r>
            <a:r>
              <a:rPr lang="en-US" altLang="ko-KR" sz="2000" dirty="0" err="1" smtClean="0"/>
              <a:t>xvf</a:t>
            </a:r>
            <a:r>
              <a:rPr lang="en-US" altLang="ko-KR" sz="2000" dirty="0" smtClean="0"/>
              <a:t> ../</a:t>
            </a:r>
            <a:r>
              <a:rPr lang="en-US" altLang="ko-KR" sz="2000" dirty="0" err="1" smtClean="0"/>
              <a:t>tarfile</a:t>
            </a:r>
            <a:r>
              <a:rPr lang="en-US" altLang="ko-KR" sz="2000" dirty="0" smtClean="0"/>
              <a:t> ./abc.txt </a:t>
            </a:r>
            <a:r>
              <a:rPr lang="ko-KR" altLang="en-US" sz="2000" dirty="0" smtClean="0"/>
              <a:t>명령을 통해 </a:t>
            </a:r>
            <a:r>
              <a:rPr lang="en-US" altLang="ko-KR" sz="2000" dirty="0" err="1" smtClean="0"/>
              <a:t>tarfile</a:t>
            </a:r>
            <a:r>
              <a:rPr lang="ko-KR" altLang="en-US" sz="2000" dirty="0" smtClean="0"/>
              <a:t>에 보관된 </a:t>
            </a:r>
            <a:r>
              <a:rPr lang="en-US" altLang="ko-KR" sz="2000" dirty="0" smtClean="0"/>
              <a:t>abc.txt</a:t>
            </a:r>
            <a:r>
              <a:rPr lang="ko-KR" altLang="en-US" sz="2000" dirty="0" smtClean="0"/>
              <a:t>파일을 추출 복귀</a:t>
            </a:r>
            <a:r>
              <a:rPr lang="en-US" altLang="ko-KR" sz="2000" dirty="0" smtClean="0"/>
              <a:t/>
            </a:r>
            <a:br>
              <a:rPr lang="en-US" altLang="ko-KR" sz="2000" dirty="0" smtClean="0"/>
            </a:br>
            <a:r>
              <a:rPr lang="en-US" altLang="ko-KR" sz="2000" dirty="0" smtClean="0"/>
              <a:t>c</a:t>
            </a:r>
            <a:r>
              <a:rPr lang="ko-KR" altLang="en-US" sz="2000" dirty="0" smtClean="0"/>
              <a:t>옵션을 통하여 </a:t>
            </a:r>
            <a:r>
              <a:rPr lang="en-US" altLang="ko-KR" sz="2000" dirty="0" err="1" smtClean="0"/>
              <a:t>tarfile</a:t>
            </a:r>
            <a:r>
              <a:rPr lang="ko-KR" altLang="en-US" sz="2000" dirty="0" smtClean="0"/>
              <a:t>을 생성할 때 보관파일들은 자동으로 경로가 함께 저장</a:t>
            </a:r>
            <a:r>
              <a:rPr lang="en-US" altLang="ko-KR" sz="2000" dirty="0" smtClean="0"/>
              <a:t/>
            </a:r>
            <a:br>
              <a:rPr lang="en-US" altLang="ko-KR" sz="2000" dirty="0" smtClean="0"/>
            </a:br>
            <a:r>
              <a:rPr lang="ko-KR" altLang="en-US" sz="2000" dirty="0" smtClean="0"/>
              <a:t>따라서 </a:t>
            </a:r>
            <a:r>
              <a:rPr lang="en-US" altLang="ko-KR" sz="2000" dirty="0" smtClean="0"/>
              <a:t>u</a:t>
            </a:r>
            <a:r>
              <a:rPr lang="ko-KR" altLang="en-US" sz="2000" dirty="0" smtClean="0"/>
              <a:t>나 </a:t>
            </a:r>
            <a:r>
              <a:rPr lang="en-US" altLang="ko-KR" sz="2000" dirty="0" smtClean="0"/>
              <a:t>r</a:t>
            </a:r>
            <a:r>
              <a:rPr lang="ko-KR" altLang="en-US" sz="2000" dirty="0" smtClean="0"/>
              <a:t>옵션으로 보관 파일을 추가할 때도 경로를 </a:t>
            </a:r>
            <a:r>
              <a:rPr lang="ko-KR" altLang="en-US" sz="2000" dirty="0" err="1" smtClean="0"/>
              <a:t>표현해주는게</a:t>
            </a:r>
            <a:r>
              <a:rPr lang="ko-KR" altLang="en-US" sz="2000" dirty="0" smtClean="0"/>
              <a:t> 통일성을 위하여 좋다는 것을 확인하였다</a:t>
            </a:r>
            <a:r>
              <a:rPr lang="en-US" altLang="ko-KR" sz="2000" dirty="0" smtClean="0"/>
              <a:t>.</a:t>
            </a:r>
            <a:endParaRPr lang="ko-KR" altLang="en-US" sz="2000" dirty="0"/>
          </a:p>
        </p:txBody>
      </p:sp>
      <p:pic>
        <p:nvPicPr>
          <p:cNvPr id="4" name="그림 3"/>
          <p:cNvPicPr>
            <a:picLocks noChangeAspect="1"/>
          </p:cNvPicPr>
          <p:nvPr/>
        </p:nvPicPr>
        <p:blipFill>
          <a:blip r:embed="rId2"/>
          <a:stretch>
            <a:fillRect/>
          </a:stretch>
        </p:blipFill>
        <p:spPr>
          <a:xfrm>
            <a:off x="2671762" y="1887486"/>
            <a:ext cx="6760995" cy="4748682"/>
          </a:xfrm>
          <a:prstGeom prst="rect">
            <a:avLst/>
          </a:prstGeom>
        </p:spPr>
      </p:pic>
    </p:spTree>
    <p:extLst>
      <p:ext uri="{BB962C8B-B14F-4D97-AF65-F5344CB8AC3E}">
        <p14:creationId xmlns:p14="http://schemas.microsoft.com/office/powerpoint/2010/main" val="2112448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smtClean="0"/>
              <a:t>Tar –</a:t>
            </a:r>
            <a:r>
              <a:rPr lang="en-US" altLang="ko-KR" sz="2400" dirty="0" err="1" smtClean="0"/>
              <a:t>cvf</a:t>
            </a:r>
            <a:r>
              <a:rPr lang="en-US" altLang="ko-KR" sz="2400" dirty="0" smtClean="0"/>
              <a:t> </a:t>
            </a:r>
            <a:r>
              <a:rPr lang="en-US" altLang="ko-KR" sz="2400" dirty="0" err="1" smtClean="0"/>
              <a:t>tarfile</a:t>
            </a:r>
            <a:r>
              <a:rPr lang="en-US" altLang="ko-KR" sz="2400" dirty="0" smtClean="0"/>
              <a:t> /dev/rmt0 </a:t>
            </a:r>
            <a:r>
              <a:rPr lang="ko-KR" altLang="en-US" sz="2400" dirty="0" smtClean="0"/>
              <a:t>명령을 통해</a:t>
            </a:r>
            <a:r>
              <a:rPr lang="en-US" altLang="ko-KR" sz="2400" dirty="0" smtClean="0"/>
              <a:t/>
            </a:r>
            <a:br>
              <a:rPr lang="en-US" altLang="ko-KR" sz="2400" dirty="0" smtClean="0"/>
            </a:br>
            <a:r>
              <a:rPr lang="en-US" altLang="ko-KR" sz="2400" dirty="0" smtClean="0"/>
              <a:t>rmt0</a:t>
            </a:r>
            <a:r>
              <a:rPr lang="ko-KR" altLang="en-US" sz="2400" dirty="0" smtClean="0"/>
              <a:t>를 </a:t>
            </a:r>
            <a:r>
              <a:rPr lang="en-US" altLang="ko-KR" sz="2400" dirty="0" err="1" smtClean="0"/>
              <a:t>tarfile</a:t>
            </a:r>
            <a:r>
              <a:rPr lang="ko-KR" altLang="en-US" sz="2400" dirty="0" smtClean="0"/>
              <a:t>이라는 이름의 </a:t>
            </a:r>
            <a:r>
              <a:rPr lang="en-US" altLang="ko-KR" sz="2400" dirty="0" smtClean="0"/>
              <a:t>tar</a:t>
            </a:r>
            <a:r>
              <a:rPr lang="ko-KR" altLang="en-US" sz="2400" dirty="0" smtClean="0"/>
              <a:t>파일로 보관</a:t>
            </a:r>
            <a:r>
              <a:rPr lang="en-US" altLang="ko-KR" sz="2400" dirty="0" smtClean="0"/>
              <a:t/>
            </a:r>
            <a:br>
              <a:rPr lang="en-US" altLang="ko-KR" sz="2400" dirty="0" smtClean="0"/>
            </a:br>
            <a:r>
              <a:rPr lang="ko-KR" altLang="en-US" sz="2400" dirty="0" smtClean="0"/>
              <a:t>하위 </a:t>
            </a:r>
            <a:r>
              <a:rPr lang="ko-KR" altLang="en-US" sz="2400" dirty="0" err="1" smtClean="0"/>
              <a:t>디렉토리에서</a:t>
            </a:r>
            <a:r>
              <a:rPr lang="ko-KR" altLang="en-US" sz="2400" dirty="0" smtClean="0"/>
              <a:t> </a:t>
            </a:r>
            <a:r>
              <a:rPr lang="en-US" altLang="ko-KR" sz="2400" dirty="0" smtClean="0"/>
              <a:t>tar –</a:t>
            </a:r>
            <a:r>
              <a:rPr lang="en-US" altLang="ko-KR" sz="2400" dirty="0" err="1" smtClean="0"/>
              <a:t>xvf</a:t>
            </a:r>
            <a:r>
              <a:rPr lang="en-US" altLang="ko-KR" sz="2400" dirty="0" smtClean="0"/>
              <a:t> ../</a:t>
            </a:r>
            <a:r>
              <a:rPr lang="en-US" altLang="ko-KR" sz="2400" dirty="0" err="1" smtClean="0"/>
              <a:t>tarfile</a:t>
            </a:r>
            <a:r>
              <a:rPr lang="en-US" altLang="ko-KR" sz="2400" dirty="0" smtClean="0"/>
              <a:t> </a:t>
            </a:r>
            <a:r>
              <a:rPr lang="ko-KR" altLang="en-US" sz="2400" dirty="0" smtClean="0"/>
              <a:t>명령을 통해 해당 </a:t>
            </a:r>
            <a:r>
              <a:rPr lang="ko-KR" altLang="en-US" sz="2400" dirty="0" err="1" smtClean="0"/>
              <a:t>디렉토리에</a:t>
            </a:r>
            <a:r>
              <a:rPr lang="ko-KR" altLang="en-US" sz="2400" dirty="0" smtClean="0"/>
              <a:t> </a:t>
            </a:r>
            <a:r>
              <a:rPr lang="en-US" altLang="ko-KR" sz="2400" dirty="0" smtClean="0"/>
              <a:t>tar</a:t>
            </a:r>
            <a:r>
              <a:rPr lang="ko-KR" altLang="en-US" sz="2400" dirty="0" smtClean="0"/>
              <a:t>파일 내 모든 파일을 추출 복귀</a:t>
            </a:r>
            <a:endParaRPr lang="ko-KR" altLang="en-US" sz="2400" dirty="0"/>
          </a:p>
        </p:txBody>
      </p:sp>
      <p:pic>
        <p:nvPicPr>
          <p:cNvPr id="5" name="그림 4"/>
          <p:cNvPicPr>
            <a:picLocks noChangeAspect="1"/>
          </p:cNvPicPr>
          <p:nvPr/>
        </p:nvPicPr>
        <p:blipFill rotWithShape="1">
          <a:blip r:embed="rId2"/>
          <a:srcRect b="40208"/>
          <a:stretch/>
        </p:blipFill>
        <p:spPr>
          <a:xfrm>
            <a:off x="1237026" y="2176964"/>
            <a:ext cx="9717947" cy="2218573"/>
          </a:xfrm>
          <a:prstGeom prst="rect">
            <a:avLst/>
          </a:prstGeom>
        </p:spPr>
      </p:pic>
      <p:pic>
        <p:nvPicPr>
          <p:cNvPr id="6" name="그림 5"/>
          <p:cNvPicPr>
            <a:picLocks noChangeAspect="1"/>
          </p:cNvPicPr>
          <p:nvPr/>
        </p:nvPicPr>
        <p:blipFill>
          <a:blip r:embed="rId3"/>
          <a:stretch>
            <a:fillRect/>
          </a:stretch>
        </p:blipFill>
        <p:spPr>
          <a:xfrm>
            <a:off x="2882064" y="4467225"/>
            <a:ext cx="6877050" cy="2390775"/>
          </a:xfrm>
          <a:prstGeom prst="rect">
            <a:avLst/>
          </a:prstGeom>
        </p:spPr>
      </p:pic>
    </p:spTree>
    <p:extLst>
      <p:ext uri="{BB962C8B-B14F-4D97-AF65-F5344CB8AC3E}">
        <p14:creationId xmlns:p14="http://schemas.microsoft.com/office/powerpoint/2010/main" val="2193528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bwMode="auto">
          <a:xfrm>
            <a:off x="1696632" y="1077059"/>
            <a:ext cx="9061444" cy="5076944"/>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0000" tIns="46800" rIns="90000" bIns="46800" numCol="1" rtlCol="0" anchor="t" anchorCtr="0" compatLnSpc="1">
            <a:prstTxWarp prst="textNoShape">
              <a:avLst/>
            </a:prstTxWarp>
            <a:noAutofit/>
          </a:bodyPr>
          <a:lstStyle/>
          <a:p>
            <a:pPr latinLnBrk="1"/>
            <a:endParaRPr lang="en-US" altLang="ko-KR" dirty="0"/>
          </a:p>
          <a:p>
            <a:pPr latinLnBrk="1"/>
            <a:r>
              <a:rPr lang="en-US" altLang="ko-KR" dirty="0"/>
              <a:t>5) compress, </a:t>
            </a:r>
            <a:r>
              <a:rPr lang="en-US" altLang="ko-KR" dirty="0" err="1"/>
              <a:t>uncompress</a:t>
            </a:r>
            <a:r>
              <a:rPr lang="en-US" altLang="ko-KR" dirty="0"/>
              <a:t> </a:t>
            </a:r>
            <a:r>
              <a:rPr lang="ko-KR" altLang="en-US" dirty="0"/>
              <a:t>명령어</a:t>
            </a:r>
          </a:p>
          <a:p>
            <a:pPr latinLnBrk="1"/>
            <a:r>
              <a:rPr lang="ko-KR" altLang="en-US" dirty="0"/>
              <a:t>① </a:t>
            </a:r>
            <a:r>
              <a:rPr lang="en-US" altLang="ko-KR" dirty="0" err="1"/>
              <a:t>cp</a:t>
            </a:r>
            <a:r>
              <a:rPr lang="en-US" altLang="ko-KR" dirty="0"/>
              <a:t> </a:t>
            </a:r>
            <a:r>
              <a:rPr lang="en-US" altLang="ko-KR" dirty="0" err="1"/>
              <a:t>abc</a:t>
            </a:r>
            <a:r>
              <a:rPr lang="en-US" altLang="ko-KR" dirty="0"/>
              <a:t> abc2</a:t>
            </a:r>
          </a:p>
          <a:p>
            <a:pPr latinLnBrk="1"/>
            <a:r>
              <a:rPr lang="en-US" altLang="ko-KR" dirty="0"/>
              <a:t>② compress </a:t>
            </a:r>
            <a:r>
              <a:rPr lang="en-US" altLang="ko-KR" dirty="0" err="1"/>
              <a:t>abc</a:t>
            </a:r>
            <a:r>
              <a:rPr lang="en-US" altLang="ko-KR" dirty="0"/>
              <a:t> // </a:t>
            </a:r>
            <a:r>
              <a:rPr lang="en-US" altLang="ko-KR" dirty="0" err="1"/>
              <a:t>abc.Z</a:t>
            </a:r>
            <a:r>
              <a:rPr lang="ko-KR" altLang="en-US" dirty="0"/>
              <a:t>과 </a:t>
            </a:r>
            <a:r>
              <a:rPr lang="en-US" altLang="ko-KR" dirty="0"/>
              <a:t>abc2</a:t>
            </a:r>
            <a:r>
              <a:rPr lang="ko-KR" altLang="en-US" dirty="0"/>
              <a:t>와 사이즈비교</a:t>
            </a:r>
            <a:r>
              <a:rPr lang="en-US" altLang="ko-KR" dirty="0"/>
              <a:t>..</a:t>
            </a:r>
            <a:endParaRPr lang="ko-KR" altLang="en-US" dirty="0"/>
          </a:p>
          <a:p>
            <a:pPr latinLnBrk="1"/>
            <a:r>
              <a:rPr lang="ko-KR" altLang="en-US" dirty="0"/>
              <a:t>③ </a:t>
            </a:r>
            <a:r>
              <a:rPr lang="en-US" altLang="ko-KR" dirty="0" err="1"/>
              <a:t>uncompress</a:t>
            </a:r>
            <a:r>
              <a:rPr lang="en-US" altLang="ko-KR" dirty="0"/>
              <a:t> </a:t>
            </a:r>
            <a:r>
              <a:rPr lang="en-US" altLang="ko-KR" dirty="0" err="1"/>
              <a:t>abc.z</a:t>
            </a:r>
            <a:r>
              <a:rPr lang="en-US" altLang="ko-KR" dirty="0"/>
              <a:t> </a:t>
            </a:r>
          </a:p>
          <a:p>
            <a:pPr latinLnBrk="1"/>
            <a:r>
              <a:rPr lang="en-US" altLang="ko-KR" dirty="0"/>
              <a:t>④ compress *.txt : </a:t>
            </a:r>
            <a:r>
              <a:rPr lang="ko-KR" altLang="en-US" dirty="0"/>
              <a:t>수많은 </a:t>
            </a:r>
            <a:r>
              <a:rPr lang="en-US" altLang="ko-KR" dirty="0"/>
              <a:t>Z</a:t>
            </a:r>
            <a:r>
              <a:rPr lang="ko-KR" altLang="en-US" dirty="0"/>
              <a:t>파일</a:t>
            </a:r>
          </a:p>
          <a:p>
            <a:pPr latinLnBrk="1"/>
            <a:r>
              <a:rPr lang="ko-KR" altLang="en-US" dirty="0"/>
              <a:t>⑤ </a:t>
            </a:r>
            <a:r>
              <a:rPr lang="en-US" altLang="ko-KR" dirty="0" err="1"/>
              <a:t>uncompress</a:t>
            </a:r>
            <a:r>
              <a:rPr lang="en-US" altLang="ko-KR" dirty="0"/>
              <a:t> *.Z : </a:t>
            </a:r>
            <a:r>
              <a:rPr lang="ko-KR" altLang="en-US" dirty="0"/>
              <a:t>모든 </a:t>
            </a:r>
            <a:r>
              <a:rPr lang="en-US" altLang="ko-KR" dirty="0"/>
              <a:t>Z </a:t>
            </a:r>
            <a:r>
              <a:rPr lang="ko-KR" altLang="en-US" dirty="0" err="1"/>
              <a:t>확장자</a:t>
            </a:r>
            <a:r>
              <a:rPr lang="ko-KR" altLang="en-US" dirty="0"/>
              <a:t> 파일 </a:t>
            </a:r>
            <a:r>
              <a:rPr lang="en-US" altLang="ko-KR" dirty="0" err="1"/>
              <a:t>uncompress</a:t>
            </a:r>
            <a:endParaRPr lang="en-US" altLang="ko-KR" dirty="0"/>
          </a:p>
          <a:p>
            <a:pPr latinLnBrk="1"/>
            <a:endParaRPr lang="en-US" altLang="ko-KR" dirty="0"/>
          </a:p>
          <a:p>
            <a:pPr latinLnBrk="1"/>
            <a:r>
              <a:rPr lang="en-US" altLang="ko-KR" dirty="0"/>
              <a:t>6) </a:t>
            </a:r>
            <a:r>
              <a:rPr lang="en-US" altLang="ko-KR" dirty="0" err="1"/>
              <a:t>gzip</a:t>
            </a:r>
            <a:r>
              <a:rPr lang="en-US" altLang="ko-KR" dirty="0"/>
              <a:t>, </a:t>
            </a:r>
            <a:r>
              <a:rPr lang="en-US" altLang="ko-KR" dirty="0" err="1"/>
              <a:t>gunzip</a:t>
            </a:r>
            <a:r>
              <a:rPr lang="en-US" altLang="ko-KR" dirty="0"/>
              <a:t> </a:t>
            </a:r>
            <a:r>
              <a:rPr lang="ko-KR" altLang="en-US" dirty="0"/>
              <a:t>명령어</a:t>
            </a:r>
          </a:p>
          <a:p>
            <a:pPr latinLnBrk="1"/>
            <a:r>
              <a:rPr lang="ko-KR" altLang="en-US" dirty="0"/>
              <a:t>① </a:t>
            </a:r>
            <a:r>
              <a:rPr lang="en-US" altLang="ko-KR" dirty="0" err="1"/>
              <a:t>gzip</a:t>
            </a:r>
            <a:r>
              <a:rPr lang="en-US" altLang="ko-KR" dirty="0"/>
              <a:t> –v9 </a:t>
            </a:r>
            <a:r>
              <a:rPr lang="en-US" altLang="ko-KR" dirty="0" err="1"/>
              <a:t>tarfile</a:t>
            </a:r>
            <a:endParaRPr lang="en-US" altLang="ko-KR" dirty="0"/>
          </a:p>
          <a:p>
            <a:pPr latinLnBrk="1"/>
            <a:r>
              <a:rPr lang="en-US" altLang="ko-KR" dirty="0"/>
              <a:t>② ls tarfile.gz</a:t>
            </a:r>
          </a:p>
          <a:p>
            <a:pPr latinLnBrk="1"/>
            <a:r>
              <a:rPr lang="en-US" altLang="ko-KR" dirty="0"/>
              <a:t>③ </a:t>
            </a:r>
            <a:r>
              <a:rPr lang="en-US" altLang="ko-KR" dirty="0" err="1"/>
              <a:t>gzip</a:t>
            </a:r>
            <a:r>
              <a:rPr lang="en-US" altLang="ko-KR" dirty="0"/>
              <a:t> –l tarfile.gz</a:t>
            </a:r>
          </a:p>
          <a:p>
            <a:pPr latinLnBrk="1"/>
            <a:r>
              <a:rPr lang="en-US" altLang="ko-KR" dirty="0"/>
              <a:t>④ </a:t>
            </a:r>
            <a:r>
              <a:rPr lang="en-US" altLang="ko-KR" dirty="0" err="1"/>
              <a:t>gzip</a:t>
            </a:r>
            <a:r>
              <a:rPr lang="en-US" altLang="ko-KR" dirty="0"/>
              <a:t> –</a:t>
            </a:r>
            <a:r>
              <a:rPr lang="en-US" altLang="ko-KR" dirty="0" err="1"/>
              <a:t>vd</a:t>
            </a:r>
            <a:r>
              <a:rPr lang="en-US" altLang="ko-KR" dirty="0"/>
              <a:t> tarfile.gz</a:t>
            </a:r>
          </a:p>
          <a:p>
            <a:pPr latinLnBrk="1"/>
            <a:r>
              <a:rPr lang="en-US" altLang="ko-KR" dirty="0"/>
              <a:t>⑤ </a:t>
            </a:r>
            <a:r>
              <a:rPr lang="en-US" altLang="ko-KR" dirty="0" err="1"/>
              <a:t>gunzip</a:t>
            </a:r>
            <a:r>
              <a:rPr lang="en-US" altLang="ko-KR" dirty="0"/>
              <a:t> tarfile.gz</a:t>
            </a:r>
          </a:p>
          <a:p>
            <a:pPr latinLnBrk="1"/>
            <a:r>
              <a:rPr lang="en-US" altLang="ko-KR" dirty="0"/>
              <a:t>⑥ </a:t>
            </a:r>
            <a:r>
              <a:rPr lang="en-US" altLang="ko-KR" dirty="0" err="1"/>
              <a:t>gzip</a:t>
            </a:r>
            <a:r>
              <a:rPr lang="en-US" altLang="ko-KR" dirty="0"/>
              <a:t> –</a:t>
            </a:r>
            <a:r>
              <a:rPr lang="en-US" altLang="ko-KR" dirty="0" err="1"/>
              <a:t>vd</a:t>
            </a:r>
            <a:r>
              <a:rPr lang="en-US" altLang="ko-KR" dirty="0"/>
              <a:t> tarfile.gz &gt; tar.log &amp; </a:t>
            </a:r>
          </a:p>
        </p:txBody>
      </p:sp>
      <p:sp>
        <p:nvSpPr>
          <p:cNvPr id="6179" name="슬라이드 번호 개체 틀 13"/>
          <p:cNvSpPr txBox="1">
            <a:spLocks noGrp="1"/>
          </p:cNvSpPr>
          <p:nvPr/>
        </p:nvSpPr>
        <p:spPr bwMode="auto">
          <a:xfrm>
            <a:off x="5808663" y="6538913"/>
            <a:ext cx="557212" cy="304800"/>
          </a:xfrm>
          <a:prstGeom prst="rect">
            <a:avLst/>
          </a:prstGeom>
          <a:noFill/>
          <a:ln>
            <a:miter lim="800000"/>
            <a:headEnd/>
            <a:tailEnd/>
          </a:ln>
        </p:spPr>
        <p:txBody>
          <a:bodyPr anchor="ctr"/>
          <a:lstStyle/>
          <a:p>
            <a:pPr algn="ctr" eaLnBrk="1" hangingPunct="1">
              <a:spcBef>
                <a:spcPct val="0"/>
              </a:spcBef>
              <a:buClrTx/>
              <a:defRPr/>
            </a:pPr>
            <a:fld id="{69188C54-76CB-4412-96DE-3B5465248ED9}" type="slidenum">
              <a:rPr lang="en-US" altLang="ko-KR" sz="1100"/>
              <a:pPr algn="ctr" eaLnBrk="1" hangingPunct="1">
                <a:spcBef>
                  <a:spcPct val="0"/>
                </a:spcBef>
                <a:buClrTx/>
                <a:defRPr/>
              </a:pPr>
              <a:t>38</a:t>
            </a:fld>
            <a:endParaRPr lang="en-US" altLang="ko-KR" sz="1100"/>
          </a:p>
        </p:txBody>
      </p:sp>
      <p:sp>
        <p:nvSpPr>
          <p:cNvPr id="8" name="Rectangle 3"/>
          <p:cNvSpPr txBox="1">
            <a:spLocks noChangeArrowheads="1"/>
          </p:cNvSpPr>
          <p:nvPr/>
        </p:nvSpPr>
        <p:spPr bwMode="auto">
          <a:xfrm>
            <a:off x="1811433" y="126768"/>
            <a:ext cx="5078162" cy="438615"/>
          </a:xfrm>
          <a:prstGeom prst="rect">
            <a:avLst/>
          </a:prstGeom>
          <a:noFill/>
          <a:ln w="9525">
            <a:noFill/>
            <a:miter lim="800000"/>
            <a:headEnd/>
            <a:tailEnd/>
          </a:ln>
        </p:spPr>
        <p:txBody>
          <a:bodyPr/>
          <a:lstStyle/>
          <a:p>
            <a:pPr>
              <a:spcBef>
                <a:spcPct val="0"/>
              </a:spcBef>
            </a:pPr>
            <a:r>
              <a:rPr lang="en-US" altLang="ko-KR" dirty="0"/>
              <a:t>4. </a:t>
            </a:r>
            <a:r>
              <a:rPr lang="ko-KR" altLang="en-US" dirty="0"/>
              <a:t>실습하기</a:t>
            </a:r>
            <a:r>
              <a:rPr lang="en-US" altLang="ko-KR" dirty="0"/>
              <a:t>(3)</a:t>
            </a:r>
            <a:r>
              <a:rPr lang="ko-KR" altLang="en-US" dirty="0"/>
              <a:t> </a:t>
            </a:r>
            <a:endParaRPr lang="en-US" altLang="ko-KR" dirty="0"/>
          </a:p>
        </p:txBody>
      </p:sp>
    </p:spTree>
    <p:extLst>
      <p:ext uri="{BB962C8B-B14F-4D97-AF65-F5344CB8AC3E}">
        <p14:creationId xmlns:p14="http://schemas.microsoft.com/office/powerpoint/2010/main" val="1290792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err="1" smtClean="0"/>
              <a:t>cp</a:t>
            </a:r>
            <a:r>
              <a:rPr lang="en-US" altLang="ko-KR" dirty="0" smtClean="0"/>
              <a:t> </a:t>
            </a:r>
            <a:r>
              <a:rPr lang="en-US" altLang="ko-KR" dirty="0" err="1" smtClean="0"/>
              <a:t>abc</a:t>
            </a:r>
            <a:r>
              <a:rPr lang="en-US" altLang="ko-KR" dirty="0"/>
              <a:t> </a:t>
            </a:r>
            <a:r>
              <a:rPr lang="en-US" altLang="ko-KR" dirty="0" smtClean="0"/>
              <a:t>abc2</a:t>
            </a:r>
            <a:r>
              <a:rPr lang="ko-KR" altLang="en-US" dirty="0" smtClean="0"/>
              <a:t>명령을 통해서</a:t>
            </a:r>
            <a:r>
              <a:rPr lang="en-US" altLang="ko-KR" dirty="0" smtClean="0"/>
              <a:t/>
            </a:r>
            <a:br>
              <a:rPr lang="en-US" altLang="ko-KR" dirty="0" smtClean="0"/>
            </a:br>
            <a:r>
              <a:rPr lang="en-US" altLang="ko-KR" dirty="0" err="1" smtClean="0"/>
              <a:t>abc</a:t>
            </a:r>
            <a:r>
              <a:rPr lang="ko-KR" altLang="en-US" dirty="0" smtClean="0"/>
              <a:t>파일을 복사하여 </a:t>
            </a:r>
            <a:r>
              <a:rPr lang="en-US" altLang="ko-KR" dirty="0" smtClean="0"/>
              <a:t>abc2</a:t>
            </a:r>
            <a:r>
              <a:rPr lang="ko-KR" altLang="en-US" dirty="0" smtClean="0"/>
              <a:t>라는 이름으로 생성</a:t>
            </a:r>
            <a:endParaRPr lang="ko-KR" altLang="en-US" dirty="0"/>
          </a:p>
        </p:txBody>
      </p:sp>
      <p:pic>
        <p:nvPicPr>
          <p:cNvPr id="4" name="그림 3"/>
          <p:cNvPicPr>
            <a:picLocks noChangeAspect="1"/>
          </p:cNvPicPr>
          <p:nvPr/>
        </p:nvPicPr>
        <p:blipFill>
          <a:blip r:embed="rId2"/>
          <a:stretch>
            <a:fillRect/>
          </a:stretch>
        </p:blipFill>
        <p:spPr>
          <a:xfrm>
            <a:off x="888206" y="2324100"/>
            <a:ext cx="10415588" cy="3799194"/>
          </a:xfrm>
          <a:prstGeom prst="rect">
            <a:avLst/>
          </a:prstGeom>
        </p:spPr>
      </p:pic>
    </p:spTree>
    <p:extLst>
      <p:ext uri="{BB962C8B-B14F-4D97-AF65-F5344CB8AC3E}">
        <p14:creationId xmlns:p14="http://schemas.microsoft.com/office/powerpoint/2010/main" val="2283599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bwMode="auto">
          <a:xfrm>
            <a:off x="1696632" y="1077059"/>
            <a:ext cx="9061444" cy="5076944"/>
          </a:xfrm>
          <a:prstGeom prst="rect">
            <a:avLst/>
          </a:prstGeom>
          <a:solidFill>
            <a:schemeClr val="bg1"/>
          </a:solidFill>
          <a:ln w="12700" cap="flat" cmpd="sng" algn="ctr">
            <a:solidFill>
              <a:schemeClr val="tx1"/>
            </a:solidFill>
            <a:prstDash val="solid"/>
            <a:round/>
            <a:headEnd type="none" w="med" len="med"/>
            <a:tailEnd type="none" w="med" len="med"/>
          </a:ln>
          <a:effectLst>
            <a:outerShdw blurRad="50800" dist="38100" algn="l" rotWithShape="0">
              <a:prstClr val="black">
                <a:alpha val="40000"/>
              </a:prstClr>
            </a:outerShdw>
          </a:effectLst>
        </p:spPr>
        <p:txBody>
          <a:bodyPr vert="horz" wrap="square" lIns="90000" tIns="46800" rIns="90000" bIns="46800" numCol="1" rtlCol="0" anchor="t" anchorCtr="0" compatLnSpc="1">
            <a:prstTxWarp prst="textNoShape">
              <a:avLst/>
            </a:prstTxWarp>
            <a:noAutofit/>
          </a:bodyPr>
          <a:lstStyle/>
          <a:p>
            <a:pPr eaLnBrk="0" fontAlgn="base" hangingPunct="0">
              <a:spcBef>
                <a:spcPct val="20000"/>
              </a:spcBef>
              <a:spcAft>
                <a:spcPct val="0"/>
              </a:spcAft>
              <a:buClr>
                <a:srgbClr val="5F5F5F"/>
              </a:buClr>
              <a:defRPr/>
            </a:pPr>
            <a:endParaRPr lang="en-US" altLang="ko-KR" sz="1600" b="1" dirty="0">
              <a:solidFill>
                <a:srgbClr val="221F1F"/>
              </a:solidFill>
              <a:latin typeface="맑은 고딕" pitchFamily="50" charset="-127"/>
              <a:ea typeface="맑은 고딕" pitchFamily="50" charset="-127"/>
            </a:endParaRP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1)</a:t>
            </a:r>
            <a:r>
              <a:rPr lang="ko-KR" altLang="en-US" sz="1600" b="1" dirty="0">
                <a:solidFill>
                  <a:srgbClr val="221F1F"/>
                </a:solidFill>
                <a:latin typeface="맑은 고딕" pitchFamily="50" charset="-127"/>
                <a:ea typeface="맑은 고딕" pitchFamily="50" charset="-127"/>
              </a:rPr>
              <a:t>파일필터</a:t>
            </a:r>
          </a:p>
          <a:p>
            <a:pPr eaLnBrk="0" fontAlgn="base" hangingPunct="0">
              <a:spcBef>
                <a:spcPct val="20000"/>
              </a:spcBef>
              <a:spcAft>
                <a:spcPct val="0"/>
              </a:spcAft>
              <a:buClr>
                <a:srgbClr val="5F5F5F"/>
              </a:buClr>
              <a:defRPr/>
            </a:pPr>
            <a:r>
              <a:rPr lang="ko-KR" altLang="en-US" sz="1600" b="1" dirty="0">
                <a:solidFill>
                  <a:srgbClr val="221F1F"/>
                </a:solidFill>
                <a:latin typeface="맑은 고딕" pitchFamily="50" charset="-127"/>
                <a:ea typeface="맑은 고딕" pitchFamily="50" charset="-127"/>
              </a:rPr>
              <a:t>① </a:t>
            </a:r>
            <a:r>
              <a:rPr lang="en-US" altLang="ko-KR" sz="1600" b="1" dirty="0">
                <a:solidFill>
                  <a:srgbClr val="221F1F"/>
                </a:solidFill>
                <a:latin typeface="맑은 고딕" pitchFamily="50" charset="-127"/>
                <a:ea typeface="맑은 고딕" pitchFamily="50" charset="-127"/>
              </a:rPr>
              <a:t>grep hello abc.txt</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② grep hello *</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③ cat abc.txt | grep hello</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④ </a:t>
            </a:r>
            <a:r>
              <a:rPr lang="en-US" altLang="ko-KR" sz="1600" b="1" dirty="0" err="1">
                <a:solidFill>
                  <a:srgbClr val="221F1F"/>
                </a:solidFill>
                <a:latin typeface="맑은 고딕" pitchFamily="50" charset="-127"/>
                <a:ea typeface="맑은 고딕" pitchFamily="50" charset="-127"/>
              </a:rPr>
              <a:t>ps</a:t>
            </a:r>
            <a:r>
              <a:rPr lang="en-US" altLang="ko-KR" sz="1600" b="1" dirty="0">
                <a:solidFill>
                  <a:srgbClr val="221F1F"/>
                </a:solidFill>
                <a:latin typeface="맑은 고딕" pitchFamily="50" charset="-127"/>
                <a:ea typeface="맑은 고딕" pitchFamily="50" charset="-127"/>
              </a:rPr>
              <a:t> –</a:t>
            </a:r>
            <a:r>
              <a:rPr lang="en-US" altLang="ko-KR" sz="1600" b="1" dirty="0" err="1">
                <a:solidFill>
                  <a:srgbClr val="221F1F"/>
                </a:solidFill>
                <a:latin typeface="맑은 고딕" pitchFamily="50" charset="-127"/>
                <a:ea typeface="맑은 고딕" pitchFamily="50" charset="-127"/>
              </a:rPr>
              <a:t>ef</a:t>
            </a:r>
            <a:r>
              <a:rPr lang="en-US" altLang="ko-KR" sz="1600" b="1" dirty="0">
                <a:solidFill>
                  <a:srgbClr val="221F1F"/>
                </a:solidFill>
                <a:latin typeface="맑은 고딕" pitchFamily="50" charset="-127"/>
                <a:ea typeface="맑은 고딕" pitchFamily="50" charset="-127"/>
              </a:rPr>
              <a:t> |grep http</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⑤ grep –</a:t>
            </a:r>
            <a:r>
              <a:rPr lang="en-US" altLang="ko-KR" sz="1600" b="1" dirty="0" err="1">
                <a:solidFill>
                  <a:srgbClr val="221F1F"/>
                </a:solidFill>
                <a:latin typeface="맑은 고딕" pitchFamily="50" charset="-127"/>
                <a:ea typeface="맑은 고딕" pitchFamily="50" charset="-127"/>
              </a:rPr>
              <a:t>wn</a:t>
            </a:r>
            <a:r>
              <a:rPr lang="en-US" altLang="ko-KR" sz="1600" b="1" dirty="0">
                <a:solidFill>
                  <a:srgbClr val="221F1F"/>
                </a:solidFill>
                <a:latin typeface="맑은 고딕" pitchFamily="50" charset="-127"/>
                <a:ea typeface="맑은 고딕" pitchFamily="50" charset="-127"/>
              </a:rPr>
              <a:t> hello abc.txt</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⑥ grep –</a:t>
            </a:r>
            <a:r>
              <a:rPr lang="en-US" altLang="ko-KR" sz="1600" b="1" dirty="0" err="1">
                <a:solidFill>
                  <a:srgbClr val="221F1F"/>
                </a:solidFill>
                <a:latin typeface="맑은 고딕" pitchFamily="50" charset="-127"/>
                <a:ea typeface="맑은 고딕" pitchFamily="50" charset="-127"/>
              </a:rPr>
              <a:t>wnv</a:t>
            </a:r>
            <a:r>
              <a:rPr lang="en-US" altLang="ko-KR" sz="1600" b="1" dirty="0">
                <a:solidFill>
                  <a:srgbClr val="221F1F"/>
                </a:solidFill>
                <a:latin typeface="맑은 고딕" pitchFamily="50" charset="-127"/>
                <a:ea typeface="맑은 고딕" pitchFamily="50" charset="-127"/>
              </a:rPr>
              <a:t> hello abc.txt </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⑦ grep –l hello abc.txt</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⑧ grep –l hello *</a:t>
            </a:r>
          </a:p>
          <a:p>
            <a:pPr eaLnBrk="0" fontAlgn="base" hangingPunct="0">
              <a:spcBef>
                <a:spcPct val="20000"/>
              </a:spcBef>
              <a:spcAft>
                <a:spcPct val="0"/>
              </a:spcAft>
              <a:buClr>
                <a:srgbClr val="5F5F5F"/>
              </a:buClr>
              <a:defRPr/>
            </a:pPr>
            <a:r>
              <a:rPr lang="en-US" altLang="ko-KR" sz="1600" b="1" dirty="0">
                <a:solidFill>
                  <a:srgbClr val="221F1F"/>
                </a:solidFill>
                <a:latin typeface="맑은 고딕" pitchFamily="50" charset="-127"/>
                <a:ea typeface="맑은 고딕" pitchFamily="50" charset="-127"/>
              </a:rPr>
              <a:t>⑨ cat aa ; cat &gt;aa; cat aa; cat &gt;&gt;</a:t>
            </a:r>
            <a:r>
              <a:rPr lang="en-US" altLang="ko-KR" sz="1600" b="1" dirty="0" err="1">
                <a:solidFill>
                  <a:srgbClr val="221F1F"/>
                </a:solidFill>
                <a:latin typeface="맑은 고딕" pitchFamily="50" charset="-127"/>
                <a:ea typeface="맑은 고딕" pitchFamily="50" charset="-127"/>
              </a:rPr>
              <a:t>aa;cat</a:t>
            </a:r>
            <a:r>
              <a:rPr lang="en-US" altLang="ko-KR" sz="1600" b="1" dirty="0">
                <a:solidFill>
                  <a:srgbClr val="221F1F"/>
                </a:solidFill>
                <a:latin typeface="맑은 고딕" pitchFamily="50" charset="-127"/>
                <a:ea typeface="맑은 고딕" pitchFamily="50" charset="-127"/>
              </a:rPr>
              <a:t> aa</a:t>
            </a:r>
          </a:p>
        </p:txBody>
      </p:sp>
      <p:sp>
        <p:nvSpPr>
          <p:cNvPr id="6179" name="슬라이드 번호 개체 틀 13"/>
          <p:cNvSpPr txBox="1">
            <a:spLocks noGrp="1"/>
          </p:cNvSpPr>
          <p:nvPr/>
        </p:nvSpPr>
        <p:spPr bwMode="auto">
          <a:xfrm>
            <a:off x="5808663" y="6538913"/>
            <a:ext cx="557212" cy="304800"/>
          </a:xfrm>
          <a:prstGeom prst="rect">
            <a:avLst/>
          </a:prstGeom>
          <a:noFill/>
          <a:ln>
            <a:miter lim="800000"/>
            <a:headEnd/>
            <a:tailEnd/>
          </a:ln>
        </p:spPr>
        <p:txBody>
          <a:bodyPr anchor="ctr"/>
          <a:lstStyle/>
          <a:p>
            <a:pPr algn="ctr" fontAlgn="base" latinLnBrk="0">
              <a:spcBef>
                <a:spcPct val="0"/>
              </a:spcBef>
              <a:spcAft>
                <a:spcPct val="0"/>
              </a:spcAft>
              <a:defRPr/>
            </a:pPr>
            <a:fld id="{69188C54-76CB-4412-96DE-3B5465248ED9}" type="slidenum">
              <a:rPr lang="en-US" altLang="ko-KR" sz="1100">
                <a:solidFill>
                  <a:srgbClr val="221F1F"/>
                </a:solidFill>
                <a:latin typeface="맑은 고딕" pitchFamily="50" charset="-127"/>
                <a:ea typeface="맑은 고딕" pitchFamily="50" charset="-127"/>
              </a:rPr>
              <a:pPr algn="ctr" fontAlgn="base" latinLnBrk="0">
                <a:spcBef>
                  <a:spcPct val="0"/>
                </a:spcBef>
                <a:spcAft>
                  <a:spcPct val="0"/>
                </a:spcAft>
                <a:defRPr/>
              </a:pPr>
              <a:t>4</a:t>
            </a:fld>
            <a:endParaRPr lang="en-US" altLang="ko-KR" sz="1100">
              <a:solidFill>
                <a:srgbClr val="221F1F"/>
              </a:solidFill>
              <a:latin typeface="맑은 고딕" pitchFamily="50" charset="-127"/>
              <a:ea typeface="맑은 고딕" pitchFamily="50" charset="-127"/>
            </a:endParaRPr>
          </a:p>
        </p:txBody>
      </p:sp>
      <p:sp>
        <p:nvSpPr>
          <p:cNvPr id="8" name="Rectangle 3"/>
          <p:cNvSpPr txBox="1">
            <a:spLocks noChangeArrowheads="1"/>
          </p:cNvSpPr>
          <p:nvPr/>
        </p:nvSpPr>
        <p:spPr bwMode="auto">
          <a:xfrm>
            <a:off x="1811433" y="126768"/>
            <a:ext cx="5078162" cy="438615"/>
          </a:xfrm>
          <a:prstGeom prst="rect">
            <a:avLst/>
          </a:prstGeom>
          <a:noFill/>
          <a:ln w="9525">
            <a:noFill/>
            <a:miter lim="800000"/>
            <a:headEnd/>
            <a:tailEnd/>
          </a:ln>
        </p:spPr>
        <p:txBody>
          <a:bodyPr/>
          <a:lstStyle/>
          <a:p>
            <a:pPr eaLnBrk="0" fontAlgn="base" latinLnBrk="0" hangingPunct="0">
              <a:spcBef>
                <a:spcPct val="0"/>
              </a:spcBef>
              <a:spcAft>
                <a:spcPct val="0"/>
              </a:spcAft>
              <a:buClr>
                <a:srgbClr val="5F5F5F"/>
              </a:buClr>
              <a:defRPr/>
            </a:pPr>
            <a:r>
              <a:rPr lang="en-US" altLang="ko-KR" b="1" dirty="0">
                <a:solidFill>
                  <a:srgbClr val="221F1F"/>
                </a:solidFill>
                <a:latin typeface="맑은 고딕" pitchFamily="50" charset="-127"/>
                <a:ea typeface="맑은 고딕" pitchFamily="50" charset="-127"/>
              </a:rPr>
              <a:t>4. </a:t>
            </a:r>
            <a:r>
              <a:rPr lang="ko-KR" altLang="en-US" b="1" dirty="0">
                <a:solidFill>
                  <a:srgbClr val="221F1F"/>
                </a:solidFill>
                <a:latin typeface="맑은 고딕" pitchFamily="50" charset="-127"/>
                <a:ea typeface="맑은 고딕" pitchFamily="50" charset="-127"/>
              </a:rPr>
              <a:t>실습하기</a:t>
            </a:r>
            <a:r>
              <a:rPr lang="en-US" altLang="ko-KR" b="1" dirty="0">
                <a:solidFill>
                  <a:srgbClr val="221F1F"/>
                </a:solidFill>
                <a:latin typeface="맑은 고딕" pitchFamily="50" charset="-127"/>
                <a:ea typeface="맑은 고딕" pitchFamily="50" charset="-127"/>
              </a:rPr>
              <a:t>(1)</a:t>
            </a:r>
            <a:r>
              <a:rPr lang="ko-KR" altLang="en-US" b="1" dirty="0">
                <a:solidFill>
                  <a:srgbClr val="221F1F"/>
                </a:solidFill>
                <a:latin typeface="맑은 고딕" pitchFamily="50" charset="-127"/>
                <a:ea typeface="맑은 고딕" pitchFamily="50" charset="-127"/>
              </a:rPr>
              <a:t> </a:t>
            </a:r>
            <a:endParaRPr lang="en-US" altLang="ko-KR" sz="1600" b="1" dirty="0">
              <a:solidFill>
                <a:srgbClr val="221F1F"/>
              </a:solidFill>
              <a:latin typeface="맑은 고딕" pitchFamily="50" charset="-127"/>
              <a:ea typeface="맑은 고딕" pitchFamily="50" charset="-127"/>
            </a:endParaRPr>
          </a:p>
        </p:txBody>
      </p:sp>
    </p:spTree>
    <p:extLst>
      <p:ext uri="{BB962C8B-B14F-4D97-AF65-F5344CB8AC3E}">
        <p14:creationId xmlns:p14="http://schemas.microsoft.com/office/powerpoint/2010/main" val="1631899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Sudo</a:t>
            </a:r>
            <a:r>
              <a:rPr lang="en-US" altLang="ko-KR" dirty="0" smtClean="0"/>
              <a:t> apt-install </a:t>
            </a:r>
            <a:r>
              <a:rPr lang="en-US" altLang="ko-KR" dirty="0" err="1" smtClean="0"/>
              <a:t>ncompress</a:t>
            </a:r>
            <a:r>
              <a:rPr lang="ko-KR" altLang="en-US" dirty="0" smtClean="0"/>
              <a:t>명령을 통해</a:t>
            </a:r>
            <a:r>
              <a:rPr lang="en-US" altLang="ko-KR" dirty="0" smtClean="0"/>
              <a:t/>
            </a:r>
            <a:br>
              <a:rPr lang="en-US" altLang="ko-KR" dirty="0" smtClean="0"/>
            </a:br>
            <a:r>
              <a:rPr lang="en-US" altLang="ko-KR" dirty="0" smtClean="0"/>
              <a:t>compress</a:t>
            </a:r>
            <a:r>
              <a:rPr lang="ko-KR" altLang="en-US" dirty="0" smtClean="0"/>
              <a:t>관련 </a:t>
            </a:r>
            <a:r>
              <a:rPr lang="ko-KR" altLang="en-US" dirty="0" err="1" smtClean="0"/>
              <a:t>유틸</a:t>
            </a:r>
            <a:r>
              <a:rPr lang="ko-KR" altLang="en-US" dirty="0" smtClean="0"/>
              <a:t> 설치</a:t>
            </a:r>
            <a:endParaRPr lang="ko-KR" altLang="en-US" dirty="0"/>
          </a:p>
        </p:txBody>
      </p:sp>
      <p:pic>
        <p:nvPicPr>
          <p:cNvPr id="4" name="그림 3"/>
          <p:cNvPicPr>
            <a:picLocks noChangeAspect="1"/>
          </p:cNvPicPr>
          <p:nvPr/>
        </p:nvPicPr>
        <p:blipFill>
          <a:blip r:embed="rId2"/>
          <a:stretch>
            <a:fillRect/>
          </a:stretch>
        </p:blipFill>
        <p:spPr>
          <a:xfrm>
            <a:off x="2662237" y="1957387"/>
            <a:ext cx="6867525" cy="4314825"/>
          </a:xfrm>
          <a:prstGeom prst="rect">
            <a:avLst/>
          </a:prstGeom>
        </p:spPr>
      </p:pic>
    </p:spTree>
    <p:extLst>
      <p:ext uri="{BB962C8B-B14F-4D97-AF65-F5344CB8AC3E}">
        <p14:creationId xmlns:p14="http://schemas.microsoft.com/office/powerpoint/2010/main" val="675249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000" dirty="0" smtClean="0"/>
              <a:t>Compress –v </a:t>
            </a:r>
            <a:r>
              <a:rPr lang="en-US" altLang="ko-KR" sz="2000" dirty="0" err="1" smtClean="0"/>
              <a:t>abc</a:t>
            </a:r>
            <a:r>
              <a:rPr lang="ko-KR" altLang="en-US" sz="2000" dirty="0" smtClean="0"/>
              <a:t>명령을 통해</a:t>
            </a:r>
            <a:r>
              <a:rPr lang="en-US" altLang="ko-KR" sz="2000" dirty="0" smtClean="0"/>
              <a:t/>
            </a:r>
            <a:br>
              <a:rPr lang="en-US" altLang="ko-KR" sz="2000" dirty="0" smtClean="0"/>
            </a:br>
            <a:r>
              <a:rPr lang="en-US" altLang="ko-KR" sz="2000" dirty="0" err="1" smtClean="0"/>
              <a:t>abc</a:t>
            </a:r>
            <a:r>
              <a:rPr lang="ko-KR" altLang="en-US" sz="2000" dirty="0" smtClean="0"/>
              <a:t>파일을 압축하여 </a:t>
            </a:r>
            <a:r>
              <a:rPr lang="en-US" altLang="ko-KR" sz="2000" dirty="0" err="1" smtClean="0"/>
              <a:t>abc.z</a:t>
            </a:r>
            <a:r>
              <a:rPr lang="ko-KR" altLang="en-US" sz="2000" dirty="0" smtClean="0"/>
              <a:t>파일 생성</a:t>
            </a:r>
            <a:r>
              <a:rPr lang="en-US" altLang="ko-KR" sz="2000" dirty="0" smtClean="0"/>
              <a:t/>
            </a:r>
            <a:br>
              <a:rPr lang="en-US" altLang="ko-KR" sz="2000" dirty="0" smtClean="0"/>
            </a:br>
            <a:r>
              <a:rPr lang="en-US" altLang="ko-KR" sz="2000" dirty="0" smtClean="0"/>
              <a:t>stat </a:t>
            </a:r>
            <a:r>
              <a:rPr lang="en-US" altLang="ko-KR" sz="2000" dirty="0" err="1" smtClean="0"/>
              <a:t>abc</a:t>
            </a:r>
            <a:r>
              <a:rPr lang="en-US" altLang="ko-KR" sz="2000" dirty="0"/>
              <a:t> </a:t>
            </a:r>
            <a:r>
              <a:rPr lang="en-US" altLang="ko-KR" sz="2000" dirty="0" smtClean="0"/>
              <a:t>/ stat abc2</a:t>
            </a:r>
            <a:r>
              <a:rPr lang="ko-KR" altLang="en-US" sz="2000" dirty="0" smtClean="0"/>
              <a:t>로 파일의 크기 비교하였을 때 감소한 것을 확인할 수 있다</a:t>
            </a:r>
            <a:r>
              <a:rPr lang="en-US" altLang="ko-KR" sz="2000" dirty="0"/>
              <a:t>.</a:t>
            </a:r>
            <a:endParaRPr lang="ko-KR" altLang="en-US" sz="2000" dirty="0"/>
          </a:p>
        </p:txBody>
      </p:sp>
      <p:pic>
        <p:nvPicPr>
          <p:cNvPr id="4" name="그림 3"/>
          <p:cNvPicPr>
            <a:picLocks noChangeAspect="1"/>
          </p:cNvPicPr>
          <p:nvPr/>
        </p:nvPicPr>
        <p:blipFill>
          <a:blip r:embed="rId2"/>
          <a:stretch>
            <a:fillRect/>
          </a:stretch>
        </p:blipFill>
        <p:spPr>
          <a:xfrm>
            <a:off x="2700337" y="1933575"/>
            <a:ext cx="6791325" cy="4514850"/>
          </a:xfrm>
          <a:prstGeom prst="rect">
            <a:avLst/>
          </a:prstGeom>
        </p:spPr>
      </p:pic>
    </p:spTree>
    <p:extLst>
      <p:ext uri="{BB962C8B-B14F-4D97-AF65-F5344CB8AC3E}">
        <p14:creationId xmlns:p14="http://schemas.microsoft.com/office/powerpoint/2010/main" val="2274624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err="1" smtClean="0"/>
              <a:t>Uncompress</a:t>
            </a:r>
            <a:r>
              <a:rPr lang="en-US" altLang="ko-KR" sz="2400" dirty="0" smtClean="0"/>
              <a:t> </a:t>
            </a:r>
            <a:r>
              <a:rPr lang="en-US" altLang="ko-KR" sz="2400" dirty="0" err="1" smtClean="0"/>
              <a:t>abc.Z</a:t>
            </a:r>
            <a:r>
              <a:rPr lang="ko-KR" altLang="en-US" sz="2400" dirty="0" smtClean="0"/>
              <a:t>명령을 통해</a:t>
            </a:r>
            <a:r>
              <a:rPr lang="en-US" altLang="ko-KR" sz="2400" dirty="0" smtClean="0"/>
              <a:t/>
            </a:r>
            <a:br>
              <a:rPr lang="en-US" altLang="ko-KR" sz="2400" dirty="0" smtClean="0"/>
            </a:br>
            <a:r>
              <a:rPr lang="en-US" altLang="ko-KR" sz="2400" dirty="0" err="1" smtClean="0"/>
              <a:t>abc.Z</a:t>
            </a:r>
            <a:r>
              <a:rPr lang="ko-KR" altLang="en-US" sz="2400" dirty="0" smtClean="0"/>
              <a:t>파일을 </a:t>
            </a:r>
            <a:r>
              <a:rPr lang="ko-KR" altLang="en-US" sz="2400" dirty="0" err="1" smtClean="0"/>
              <a:t>압축해제하여</a:t>
            </a:r>
            <a:r>
              <a:rPr lang="ko-KR" altLang="en-US" sz="2400" dirty="0" smtClean="0"/>
              <a:t> </a:t>
            </a:r>
            <a:r>
              <a:rPr lang="en-US" altLang="ko-KR" sz="2400" dirty="0" err="1" smtClean="0"/>
              <a:t>abc</a:t>
            </a:r>
            <a:r>
              <a:rPr lang="ko-KR" altLang="en-US" sz="2400" dirty="0" smtClean="0"/>
              <a:t>파일이 복귀된 것을 확인할 수 있다</a:t>
            </a:r>
            <a:r>
              <a:rPr lang="en-US" altLang="ko-KR" sz="2400" dirty="0" smtClean="0"/>
              <a:t>. </a:t>
            </a:r>
            <a:r>
              <a:rPr lang="ko-KR" altLang="en-US" sz="2400" dirty="0" smtClean="0"/>
              <a:t>확인결과 파일의 크기가 </a:t>
            </a:r>
            <a:r>
              <a:rPr lang="en-US" altLang="ko-KR" sz="2400" dirty="0" smtClean="0"/>
              <a:t>15byte</a:t>
            </a:r>
            <a:r>
              <a:rPr lang="ko-KR" altLang="en-US" sz="2400" dirty="0" smtClean="0"/>
              <a:t>에서 </a:t>
            </a:r>
            <a:r>
              <a:rPr lang="en-US" altLang="ko-KR" sz="2400" dirty="0" smtClean="0"/>
              <a:t>abc2</a:t>
            </a:r>
            <a:r>
              <a:rPr lang="ko-KR" altLang="en-US" sz="2400" dirty="0" smtClean="0"/>
              <a:t>파일의 크기인 </a:t>
            </a:r>
            <a:r>
              <a:rPr lang="en-US" altLang="ko-KR" sz="2400" dirty="0" smtClean="0"/>
              <a:t>16byte</a:t>
            </a:r>
            <a:r>
              <a:rPr lang="ko-KR" altLang="en-US" sz="2400" dirty="0" smtClean="0"/>
              <a:t>로 돌아온 것을 확인할 수 있다</a:t>
            </a:r>
            <a:r>
              <a:rPr lang="en-US" altLang="ko-KR" sz="2400" dirty="0" smtClean="0"/>
              <a:t>.</a:t>
            </a:r>
            <a:endParaRPr lang="ko-KR" altLang="en-US" sz="2400" dirty="0"/>
          </a:p>
        </p:txBody>
      </p:sp>
      <p:pic>
        <p:nvPicPr>
          <p:cNvPr id="4" name="그림 3"/>
          <p:cNvPicPr>
            <a:picLocks noChangeAspect="1"/>
          </p:cNvPicPr>
          <p:nvPr/>
        </p:nvPicPr>
        <p:blipFill>
          <a:blip r:embed="rId2"/>
          <a:stretch>
            <a:fillRect/>
          </a:stretch>
        </p:blipFill>
        <p:spPr>
          <a:xfrm>
            <a:off x="1819275" y="1939766"/>
            <a:ext cx="8553450" cy="4918234"/>
          </a:xfrm>
          <a:prstGeom prst="rect">
            <a:avLst/>
          </a:prstGeom>
        </p:spPr>
      </p:pic>
    </p:spTree>
    <p:extLst>
      <p:ext uri="{BB962C8B-B14F-4D97-AF65-F5344CB8AC3E}">
        <p14:creationId xmlns:p14="http://schemas.microsoft.com/office/powerpoint/2010/main" val="4001389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현재 </a:t>
            </a:r>
            <a:r>
              <a:rPr lang="ko-KR" altLang="en-US" dirty="0" err="1" smtClean="0"/>
              <a:t>디렉토리에</a:t>
            </a:r>
            <a:r>
              <a:rPr lang="ko-KR" altLang="en-US" dirty="0" smtClean="0"/>
              <a:t> </a:t>
            </a:r>
            <a:r>
              <a:rPr lang="en-US" altLang="ko-KR" dirty="0" smtClean="0"/>
              <a:t>abc.txt aaa.txt edf.txt</a:t>
            </a:r>
            <a:r>
              <a:rPr lang="ko-KR" altLang="en-US" dirty="0" smtClean="0"/>
              <a:t>파일 생성 후 크기 확인</a:t>
            </a:r>
            <a:endParaRPr lang="ko-KR" altLang="en-US" dirty="0"/>
          </a:p>
        </p:txBody>
      </p:sp>
      <p:pic>
        <p:nvPicPr>
          <p:cNvPr id="4" name="내용 개체 틀 3"/>
          <p:cNvPicPr>
            <a:picLocks noGrp="1" noChangeAspect="1"/>
          </p:cNvPicPr>
          <p:nvPr>
            <p:ph idx="1"/>
          </p:nvPr>
        </p:nvPicPr>
        <p:blipFill>
          <a:blip r:embed="rId2"/>
          <a:stretch>
            <a:fillRect/>
          </a:stretch>
        </p:blipFill>
        <p:spPr>
          <a:xfrm>
            <a:off x="180975" y="2058988"/>
            <a:ext cx="5400675" cy="1219200"/>
          </a:xfrm>
          <a:prstGeom prst="rect">
            <a:avLst/>
          </a:prstGeom>
        </p:spPr>
      </p:pic>
      <p:pic>
        <p:nvPicPr>
          <p:cNvPr id="5" name="그림 4"/>
          <p:cNvPicPr>
            <a:picLocks noChangeAspect="1"/>
          </p:cNvPicPr>
          <p:nvPr/>
        </p:nvPicPr>
        <p:blipFill>
          <a:blip r:embed="rId3"/>
          <a:stretch>
            <a:fillRect/>
          </a:stretch>
        </p:blipFill>
        <p:spPr>
          <a:xfrm>
            <a:off x="4938712" y="2533650"/>
            <a:ext cx="6886575" cy="4324350"/>
          </a:xfrm>
          <a:prstGeom prst="rect">
            <a:avLst/>
          </a:prstGeom>
        </p:spPr>
      </p:pic>
    </p:spTree>
    <p:extLst>
      <p:ext uri="{BB962C8B-B14F-4D97-AF65-F5344CB8AC3E}">
        <p14:creationId xmlns:p14="http://schemas.microsoft.com/office/powerpoint/2010/main" val="3262020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1800" dirty="0" smtClean="0"/>
              <a:t>Compress -v *.txt</a:t>
            </a:r>
            <a:r>
              <a:rPr lang="ko-KR" altLang="en-US" sz="1800" dirty="0" smtClean="0"/>
              <a:t>명령을 통해</a:t>
            </a:r>
            <a:r>
              <a:rPr lang="en-US" altLang="ko-KR" sz="1800" dirty="0" smtClean="0"/>
              <a:t/>
            </a:r>
            <a:br>
              <a:rPr lang="en-US" altLang="ko-KR" sz="1800" dirty="0" smtClean="0"/>
            </a:br>
            <a:r>
              <a:rPr lang="ko-KR" altLang="en-US" sz="1800" dirty="0" smtClean="0"/>
              <a:t>현재 </a:t>
            </a:r>
            <a:r>
              <a:rPr lang="ko-KR" altLang="en-US" sz="1800" dirty="0" err="1" smtClean="0"/>
              <a:t>디렉토리</a:t>
            </a:r>
            <a:r>
              <a:rPr lang="ko-KR" altLang="en-US" sz="1800" dirty="0" smtClean="0"/>
              <a:t> 내의 모든 텍스트 파일을 각각 압축 시도</a:t>
            </a:r>
            <a:r>
              <a:rPr lang="en-US" altLang="ko-KR" sz="1800" dirty="0"/>
              <a:t> </a:t>
            </a:r>
            <a:r>
              <a:rPr lang="en-US" altLang="ko-KR" sz="1800" dirty="0" smtClean="0"/>
              <a:t>aaa.txt</a:t>
            </a:r>
            <a:r>
              <a:rPr lang="ko-KR" altLang="en-US" sz="1800" dirty="0" smtClean="0"/>
              <a:t>파일은 압축이 되지 않았다</a:t>
            </a:r>
            <a:r>
              <a:rPr lang="en-US" altLang="ko-KR" sz="1800" dirty="0" smtClean="0"/>
              <a:t>.</a:t>
            </a:r>
            <a:br>
              <a:rPr lang="en-US" altLang="ko-KR" sz="1800" dirty="0" smtClean="0"/>
            </a:br>
            <a:r>
              <a:rPr lang="en-US" altLang="ko-KR" sz="1800" dirty="0" smtClean="0"/>
              <a:t>Compress –</a:t>
            </a:r>
            <a:r>
              <a:rPr lang="en-US" altLang="ko-KR" sz="1800" dirty="0" err="1" smtClean="0"/>
              <a:t>vf</a:t>
            </a:r>
            <a:r>
              <a:rPr lang="en-US" altLang="ko-KR" sz="1800" dirty="0" smtClean="0"/>
              <a:t> *.txt</a:t>
            </a:r>
            <a:r>
              <a:rPr lang="ko-KR" altLang="en-US" sz="1800" dirty="0" smtClean="0"/>
              <a:t>명령을 통해</a:t>
            </a:r>
            <a:r>
              <a:rPr lang="en-US" altLang="ko-KR" sz="1800" dirty="0" smtClean="0"/>
              <a:t/>
            </a:r>
            <a:br>
              <a:rPr lang="en-US" altLang="ko-KR" sz="1800" dirty="0" smtClean="0"/>
            </a:br>
            <a:r>
              <a:rPr lang="ko-KR" altLang="en-US" sz="1800" dirty="0" smtClean="0"/>
              <a:t>강제 시도해본 결과 </a:t>
            </a:r>
            <a:r>
              <a:rPr lang="en-US" altLang="ko-KR" sz="1800" dirty="0" err="1" smtClean="0"/>
              <a:t>abc.txt.Z</a:t>
            </a:r>
            <a:r>
              <a:rPr lang="ko-KR" altLang="en-US" sz="1800" dirty="0" smtClean="0"/>
              <a:t>파일이 생성되었지만 </a:t>
            </a:r>
            <a:r>
              <a:rPr lang="en-US" altLang="ko-KR" sz="1800" dirty="0" smtClean="0"/>
              <a:t>v</a:t>
            </a:r>
            <a:r>
              <a:rPr lang="ko-KR" altLang="en-US" sz="1800" dirty="0" smtClean="0"/>
              <a:t>옵션으로 진행과정을 확인했을 때 </a:t>
            </a:r>
            <a:r>
              <a:rPr lang="ko-KR" altLang="en-US" sz="1800" dirty="0" err="1" smtClean="0"/>
              <a:t>압축율이</a:t>
            </a:r>
            <a:r>
              <a:rPr lang="ko-KR" altLang="en-US" sz="1800" dirty="0" smtClean="0"/>
              <a:t> </a:t>
            </a:r>
            <a:r>
              <a:rPr lang="en-US" altLang="ko-KR" sz="1800" dirty="0" smtClean="0"/>
              <a:t>0%</a:t>
            </a:r>
            <a:r>
              <a:rPr lang="ko-KR" altLang="en-US" sz="1800" dirty="0" smtClean="0"/>
              <a:t>인 것을 확인할 수 있다</a:t>
            </a:r>
            <a:r>
              <a:rPr lang="en-US" altLang="ko-KR" sz="1800" dirty="0" smtClean="0"/>
              <a:t>.</a:t>
            </a:r>
            <a:br>
              <a:rPr lang="en-US" altLang="ko-KR" sz="1800" dirty="0" smtClean="0"/>
            </a:br>
            <a:r>
              <a:rPr lang="ko-KR" altLang="en-US" sz="1800" dirty="0" smtClean="0"/>
              <a:t>따라서 파일에 따라 </a:t>
            </a:r>
            <a:r>
              <a:rPr lang="en-US" altLang="ko-KR" sz="1800" dirty="0" smtClean="0"/>
              <a:t>compress</a:t>
            </a:r>
            <a:r>
              <a:rPr lang="ko-KR" altLang="en-US" sz="1800" dirty="0" smtClean="0"/>
              <a:t>를 통한</a:t>
            </a:r>
            <a:r>
              <a:rPr lang="en-US" altLang="ko-KR" sz="1800" dirty="0" smtClean="0"/>
              <a:t> </a:t>
            </a:r>
            <a:r>
              <a:rPr lang="ko-KR" altLang="en-US" sz="1800" dirty="0" smtClean="0"/>
              <a:t>압축의 </a:t>
            </a:r>
            <a:r>
              <a:rPr lang="ko-KR" altLang="en-US" sz="1800" dirty="0" err="1" smtClean="0"/>
              <a:t>압축율이</a:t>
            </a:r>
            <a:r>
              <a:rPr lang="ko-KR" altLang="en-US" sz="1800" dirty="0" smtClean="0"/>
              <a:t> </a:t>
            </a:r>
            <a:r>
              <a:rPr lang="en-US" altLang="ko-KR" sz="1800" dirty="0" smtClean="0"/>
              <a:t>0%</a:t>
            </a:r>
            <a:r>
              <a:rPr lang="ko-KR" altLang="en-US" sz="1800" dirty="0" smtClean="0"/>
              <a:t>일 파일은 자체적으로 압축을 시도하지 않게 </a:t>
            </a:r>
            <a:r>
              <a:rPr lang="ko-KR" altLang="en-US" sz="1800" dirty="0" err="1" smtClean="0"/>
              <a:t>설계되</a:t>
            </a:r>
            <a:r>
              <a:rPr lang="ko-KR" altLang="en-US" sz="1800" dirty="0" smtClean="0"/>
              <a:t> 있다는 것을 확인할 수 있다</a:t>
            </a:r>
            <a:r>
              <a:rPr lang="en-US" altLang="ko-KR" sz="1800" dirty="0" smtClean="0"/>
              <a:t>.</a:t>
            </a:r>
            <a:endParaRPr lang="ko-KR" altLang="en-US" sz="1800" dirty="0"/>
          </a:p>
        </p:txBody>
      </p:sp>
      <p:pic>
        <p:nvPicPr>
          <p:cNvPr id="5" name="그림 4"/>
          <p:cNvPicPr>
            <a:picLocks noChangeAspect="1"/>
          </p:cNvPicPr>
          <p:nvPr/>
        </p:nvPicPr>
        <p:blipFill>
          <a:blip r:embed="rId2"/>
          <a:stretch>
            <a:fillRect/>
          </a:stretch>
        </p:blipFill>
        <p:spPr>
          <a:xfrm>
            <a:off x="838200" y="2667000"/>
            <a:ext cx="6924675" cy="1933575"/>
          </a:xfrm>
          <a:prstGeom prst="rect">
            <a:avLst/>
          </a:prstGeom>
        </p:spPr>
      </p:pic>
      <p:pic>
        <p:nvPicPr>
          <p:cNvPr id="6" name="그림 5"/>
          <p:cNvPicPr>
            <a:picLocks noChangeAspect="1"/>
          </p:cNvPicPr>
          <p:nvPr/>
        </p:nvPicPr>
        <p:blipFill>
          <a:blip r:embed="rId3"/>
          <a:stretch>
            <a:fillRect/>
          </a:stretch>
        </p:blipFill>
        <p:spPr>
          <a:xfrm>
            <a:off x="790575" y="4867275"/>
            <a:ext cx="6877050" cy="1695450"/>
          </a:xfrm>
          <a:prstGeom prst="rect">
            <a:avLst/>
          </a:prstGeom>
        </p:spPr>
      </p:pic>
    </p:spTree>
    <p:extLst>
      <p:ext uri="{BB962C8B-B14F-4D97-AF65-F5344CB8AC3E}">
        <p14:creationId xmlns:p14="http://schemas.microsoft.com/office/powerpoint/2010/main" val="191375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err="1" smtClean="0"/>
              <a:t>Uncompress</a:t>
            </a:r>
            <a:r>
              <a:rPr lang="en-US" altLang="ko-KR" dirty="0" smtClean="0"/>
              <a:t> –</a:t>
            </a:r>
            <a:r>
              <a:rPr lang="en-US" altLang="ko-KR" dirty="0" err="1" smtClean="0"/>
              <a:t>vf</a:t>
            </a:r>
            <a:r>
              <a:rPr lang="en-US" altLang="ko-KR" dirty="0" smtClean="0"/>
              <a:t> *.Z</a:t>
            </a:r>
            <a:r>
              <a:rPr lang="ko-KR" altLang="en-US" dirty="0" smtClean="0"/>
              <a:t>명령을 통해</a:t>
            </a:r>
            <a:r>
              <a:rPr lang="en-US" altLang="ko-KR" dirty="0" smtClean="0"/>
              <a:t/>
            </a:r>
            <a:br>
              <a:rPr lang="en-US" altLang="ko-KR" dirty="0" smtClean="0"/>
            </a:br>
            <a:r>
              <a:rPr lang="ko-KR" altLang="en-US" dirty="0" smtClean="0"/>
              <a:t>현재 </a:t>
            </a:r>
            <a:r>
              <a:rPr lang="ko-KR" altLang="en-US" dirty="0" err="1" smtClean="0"/>
              <a:t>디렉토리</a:t>
            </a:r>
            <a:r>
              <a:rPr lang="ko-KR" altLang="en-US" dirty="0" smtClean="0"/>
              <a:t> 내의 모든 </a:t>
            </a:r>
            <a:r>
              <a:rPr lang="en-US" altLang="ko-KR" dirty="0" smtClean="0"/>
              <a:t>.Z</a:t>
            </a:r>
            <a:r>
              <a:rPr lang="ko-KR" altLang="en-US" dirty="0" smtClean="0"/>
              <a:t>파일의 압축을 해제하였다</a:t>
            </a:r>
            <a:r>
              <a:rPr lang="en-US" altLang="ko-KR" dirty="0" smtClean="0"/>
              <a:t>.</a:t>
            </a:r>
            <a:endParaRPr lang="ko-KR" altLang="en-US" dirty="0"/>
          </a:p>
        </p:txBody>
      </p:sp>
      <p:pic>
        <p:nvPicPr>
          <p:cNvPr id="5" name="그림 4"/>
          <p:cNvPicPr>
            <a:picLocks noChangeAspect="1"/>
          </p:cNvPicPr>
          <p:nvPr/>
        </p:nvPicPr>
        <p:blipFill>
          <a:blip r:embed="rId2"/>
          <a:stretch>
            <a:fillRect/>
          </a:stretch>
        </p:blipFill>
        <p:spPr>
          <a:xfrm>
            <a:off x="469296" y="2400300"/>
            <a:ext cx="11253407" cy="3314700"/>
          </a:xfrm>
          <a:prstGeom prst="rect">
            <a:avLst/>
          </a:prstGeom>
        </p:spPr>
      </p:pic>
    </p:spTree>
    <p:extLst>
      <p:ext uri="{BB962C8B-B14F-4D97-AF65-F5344CB8AC3E}">
        <p14:creationId xmlns:p14="http://schemas.microsoft.com/office/powerpoint/2010/main" val="3451290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ko-KR" altLang="en-US" sz="2000" dirty="0" smtClean="0"/>
              <a:t>현재 </a:t>
            </a:r>
            <a:r>
              <a:rPr lang="ko-KR" altLang="en-US" sz="2000" dirty="0" err="1" smtClean="0"/>
              <a:t>디렉토리의</a:t>
            </a:r>
            <a:r>
              <a:rPr lang="ko-KR" altLang="en-US" sz="2000" dirty="0" smtClean="0"/>
              <a:t> 모든 파일로 </a:t>
            </a:r>
            <a:r>
              <a:rPr lang="en-US" altLang="ko-KR" sz="2000" dirty="0" err="1" smtClean="0"/>
              <a:t>tarfile</a:t>
            </a:r>
            <a:r>
              <a:rPr lang="ko-KR" altLang="en-US" sz="2000" dirty="0" smtClean="0"/>
              <a:t>생성 후</a:t>
            </a:r>
            <a:r>
              <a:rPr lang="en-US" altLang="ko-KR" sz="2000" dirty="0" smtClean="0"/>
              <a:t/>
            </a:r>
            <a:br>
              <a:rPr lang="en-US" altLang="ko-KR" sz="2000" dirty="0" smtClean="0"/>
            </a:br>
            <a:r>
              <a:rPr lang="en-US" altLang="ko-KR" sz="2000" dirty="0" err="1" smtClean="0"/>
              <a:t>gzip</a:t>
            </a:r>
            <a:r>
              <a:rPr lang="en-US" altLang="ko-KR" sz="2000" dirty="0" smtClean="0"/>
              <a:t> –v9 </a:t>
            </a:r>
            <a:r>
              <a:rPr lang="en-US" altLang="ko-KR" sz="2000" dirty="0" err="1" smtClean="0"/>
              <a:t>tarfile</a:t>
            </a:r>
            <a:r>
              <a:rPr lang="ko-KR" altLang="en-US" sz="2000" dirty="0" smtClean="0"/>
              <a:t>명령을 통해</a:t>
            </a:r>
            <a:r>
              <a:rPr lang="en-US" altLang="ko-KR" sz="2000" dirty="0" smtClean="0"/>
              <a:t/>
            </a:r>
            <a:br>
              <a:rPr lang="en-US" altLang="ko-KR" sz="2000" dirty="0" smtClean="0"/>
            </a:br>
            <a:r>
              <a:rPr lang="en-US" altLang="ko-KR" sz="2000" dirty="0" err="1" smtClean="0"/>
              <a:t>tarfile</a:t>
            </a:r>
            <a:r>
              <a:rPr lang="ko-KR" altLang="en-US" sz="2000" dirty="0" smtClean="0"/>
              <a:t>을 </a:t>
            </a:r>
            <a:r>
              <a:rPr lang="en-US" altLang="ko-KR" sz="2000" dirty="0" smtClean="0"/>
              <a:t>zip</a:t>
            </a:r>
            <a:r>
              <a:rPr lang="ko-KR" altLang="en-US" sz="2000" dirty="0" smtClean="0"/>
              <a:t>압축방식으로 압축하였다</a:t>
            </a:r>
            <a:r>
              <a:rPr lang="en-US" altLang="ko-KR" sz="2000" dirty="0" smtClean="0"/>
              <a:t>.</a:t>
            </a:r>
            <a:br>
              <a:rPr lang="en-US" altLang="ko-KR" sz="2000" dirty="0" smtClean="0"/>
            </a:br>
            <a:r>
              <a:rPr lang="en-US" altLang="ko-KR" sz="2000" dirty="0" smtClean="0"/>
              <a:t>-9</a:t>
            </a:r>
            <a:r>
              <a:rPr lang="ko-KR" altLang="en-US" sz="2000" dirty="0" smtClean="0"/>
              <a:t>옵션은 최대 압축</a:t>
            </a:r>
            <a:r>
              <a:rPr lang="en-US" altLang="ko-KR" sz="2000" dirty="0" smtClean="0"/>
              <a:t>.</a:t>
            </a:r>
            <a:endParaRPr lang="ko-KR" altLang="en-US" sz="2000" dirty="0"/>
          </a:p>
        </p:txBody>
      </p:sp>
      <p:pic>
        <p:nvPicPr>
          <p:cNvPr id="4" name="그림 3"/>
          <p:cNvPicPr>
            <a:picLocks noChangeAspect="1"/>
          </p:cNvPicPr>
          <p:nvPr/>
        </p:nvPicPr>
        <p:blipFill>
          <a:blip r:embed="rId2"/>
          <a:stretch>
            <a:fillRect/>
          </a:stretch>
        </p:blipFill>
        <p:spPr>
          <a:xfrm>
            <a:off x="2133600" y="1690688"/>
            <a:ext cx="8191500" cy="5119688"/>
          </a:xfrm>
          <a:prstGeom prst="rect">
            <a:avLst/>
          </a:prstGeom>
        </p:spPr>
      </p:pic>
    </p:spTree>
    <p:extLst>
      <p:ext uri="{BB962C8B-B14F-4D97-AF65-F5344CB8AC3E}">
        <p14:creationId xmlns:p14="http://schemas.microsoft.com/office/powerpoint/2010/main" val="3365944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Ls tarfile.gz</a:t>
            </a:r>
            <a:r>
              <a:rPr lang="ko-KR" altLang="en-US" dirty="0" smtClean="0"/>
              <a:t>명령을 통해</a:t>
            </a:r>
            <a:r>
              <a:rPr lang="en-US" altLang="ko-KR" dirty="0" smtClean="0"/>
              <a:t/>
            </a:r>
            <a:br>
              <a:rPr lang="en-US" altLang="ko-KR" dirty="0" smtClean="0"/>
            </a:br>
            <a:r>
              <a:rPr lang="ko-KR" altLang="en-US" dirty="0" smtClean="0"/>
              <a:t>이전 </a:t>
            </a:r>
            <a:r>
              <a:rPr lang="en-US" altLang="ko-KR" dirty="0" err="1" smtClean="0"/>
              <a:t>gzip</a:t>
            </a:r>
            <a:r>
              <a:rPr lang="ko-KR" altLang="en-US" dirty="0" smtClean="0"/>
              <a:t>명령을 통해 생성된 파일 존재 확인</a:t>
            </a:r>
            <a:endParaRPr lang="ko-KR" altLang="en-US" dirty="0"/>
          </a:p>
        </p:txBody>
      </p:sp>
      <p:pic>
        <p:nvPicPr>
          <p:cNvPr id="4" name="그림 3"/>
          <p:cNvPicPr>
            <a:picLocks noChangeAspect="1"/>
          </p:cNvPicPr>
          <p:nvPr/>
        </p:nvPicPr>
        <p:blipFill>
          <a:blip r:embed="rId2"/>
          <a:stretch>
            <a:fillRect/>
          </a:stretch>
        </p:blipFill>
        <p:spPr>
          <a:xfrm>
            <a:off x="612457" y="3320097"/>
            <a:ext cx="10969943" cy="1040411"/>
          </a:xfrm>
          <a:prstGeom prst="rect">
            <a:avLst/>
          </a:prstGeom>
        </p:spPr>
      </p:pic>
    </p:spTree>
    <p:extLst>
      <p:ext uri="{BB962C8B-B14F-4D97-AF65-F5344CB8AC3E}">
        <p14:creationId xmlns:p14="http://schemas.microsoft.com/office/powerpoint/2010/main" val="3069766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err="1" smtClean="0"/>
              <a:t>Gzip</a:t>
            </a:r>
            <a:r>
              <a:rPr lang="en-US" altLang="ko-KR" dirty="0" smtClean="0"/>
              <a:t> –l tarfile.gz</a:t>
            </a:r>
            <a:r>
              <a:rPr lang="ko-KR" altLang="en-US" dirty="0" smtClean="0"/>
              <a:t>명령을 통해</a:t>
            </a:r>
            <a:r>
              <a:rPr lang="en-US" altLang="ko-KR" dirty="0" smtClean="0"/>
              <a:t/>
            </a:r>
            <a:br>
              <a:rPr lang="en-US" altLang="ko-KR" dirty="0" smtClean="0"/>
            </a:br>
            <a:r>
              <a:rPr lang="en-US" altLang="ko-KR" dirty="0" smtClean="0"/>
              <a:t>zip</a:t>
            </a:r>
            <a:r>
              <a:rPr lang="ko-KR" altLang="en-US" dirty="0" smtClean="0"/>
              <a:t>방식으로 압축된 </a:t>
            </a:r>
            <a:r>
              <a:rPr lang="en-US" altLang="ko-KR" dirty="0" smtClean="0"/>
              <a:t>tarfile.gz</a:t>
            </a:r>
            <a:r>
              <a:rPr lang="ko-KR" altLang="en-US" dirty="0" smtClean="0"/>
              <a:t>의 압축된 파일들과 정보를 확인할 수 있다</a:t>
            </a:r>
            <a:r>
              <a:rPr lang="en-US" altLang="ko-KR" dirty="0" smtClean="0"/>
              <a:t>.</a:t>
            </a:r>
            <a:endParaRPr lang="ko-KR" altLang="en-US" dirty="0"/>
          </a:p>
        </p:txBody>
      </p:sp>
      <p:pic>
        <p:nvPicPr>
          <p:cNvPr id="4" name="그림 3"/>
          <p:cNvPicPr>
            <a:picLocks noChangeAspect="1"/>
          </p:cNvPicPr>
          <p:nvPr/>
        </p:nvPicPr>
        <p:blipFill>
          <a:blip r:embed="rId2"/>
          <a:stretch>
            <a:fillRect/>
          </a:stretch>
        </p:blipFill>
        <p:spPr>
          <a:xfrm>
            <a:off x="838200" y="3152774"/>
            <a:ext cx="10490372" cy="1190625"/>
          </a:xfrm>
          <a:prstGeom prst="rect">
            <a:avLst/>
          </a:prstGeom>
        </p:spPr>
      </p:pic>
    </p:spTree>
    <p:extLst>
      <p:ext uri="{BB962C8B-B14F-4D97-AF65-F5344CB8AC3E}">
        <p14:creationId xmlns:p14="http://schemas.microsoft.com/office/powerpoint/2010/main" val="18989918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err="1" smtClean="0"/>
              <a:t>Gzip</a:t>
            </a:r>
            <a:r>
              <a:rPr lang="en-US" altLang="ko-KR" dirty="0" smtClean="0"/>
              <a:t> –</a:t>
            </a:r>
            <a:r>
              <a:rPr lang="en-US" altLang="ko-KR" dirty="0" err="1" smtClean="0"/>
              <a:t>vd</a:t>
            </a:r>
            <a:r>
              <a:rPr lang="en-US" altLang="ko-KR" dirty="0" smtClean="0"/>
              <a:t> tarfile.gz</a:t>
            </a:r>
            <a:r>
              <a:rPr lang="ko-KR" altLang="en-US" dirty="0" smtClean="0"/>
              <a:t>명령을 통해</a:t>
            </a:r>
            <a:r>
              <a:rPr lang="en-US" altLang="ko-KR" dirty="0" smtClean="0"/>
              <a:t/>
            </a:r>
            <a:br>
              <a:rPr lang="en-US" altLang="ko-KR" dirty="0" smtClean="0"/>
            </a:br>
            <a:r>
              <a:rPr lang="en-US" altLang="ko-KR" dirty="0" smtClean="0"/>
              <a:t>tarfile.gz</a:t>
            </a:r>
            <a:r>
              <a:rPr lang="ko-KR" altLang="en-US" dirty="0" smtClean="0"/>
              <a:t>파일을 진행상황과 표시와 함께 </a:t>
            </a:r>
            <a:r>
              <a:rPr lang="ko-KR" altLang="en-US" dirty="0" err="1" smtClean="0"/>
              <a:t>압축해제한다</a:t>
            </a:r>
            <a:r>
              <a:rPr lang="en-US" altLang="ko-KR" dirty="0" smtClean="0"/>
              <a:t>.</a:t>
            </a:r>
            <a:endParaRPr lang="ko-KR" altLang="en-US" dirty="0"/>
          </a:p>
        </p:txBody>
      </p:sp>
      <p:pic>
        <p:nvPicPr>
          <p:cNvPr id="4" name="그림 3"/>
          <p:cNvPicPr>
            <a:picLocks noChangeAspect="1"/>
          </p:cNvPicPr>
          <p:nvPr/>
        </p:nvPicPr>
        <p:blipFill>
          <a:blip r:embed="rId2"/>
          <a:stretch>
            <a:fillRect/>
          </a:stretch>
        </p:blipFill>
        <p:spPr>
          <a:xfrm>
            <a:off x="1276350" y="1895475"/>
            <a:ext cx="9639300" cy="4819650"/>
          </a:xfrm>
          <a:prstGeom prst="rect">
            <a:avLst/>
          </a:prstGeom>
        </p:spPr>
      </p:pic>
    </p:spTree>
    <p:extLst>
      <p:ext uri="{BB962C8B-B14F-4D97-AF65-F5344CB8AC3E}">
        <p14:creationId xmlns:p14="http://schemas.microsoft.com/office/powerpoint/2010/main" val="3415953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800" dirty="0" smtClean="0"/>
              <a:t>grep hello abc.txt </a:t>
            </a:r>
            <a:r>
              <a:rPr lang="ko-KR" altLang="en-US" sz="2800" dirty="0" smtClean="0"/>
              <a:t>명령을 통해</a:t>
            </a:r>
            <a:r>
              <a:rPr lang="en-US" altLang="ko-KR" sz="2000" dirty="0" smtClean="0"/>
              <a:t/>
            </a:r>
            <a:br>
              <a:rPr lang="en-US" altLang="ko-KR" sz="2000" dirty="0" smtClean="0"/>
            </a:br>
            <a:r>
              <a:rPr lang="en-US" altLang="ko-KR" sz="2800" dirty="0" smtClean="0"/>
              <a:t>abc.txt </a:t>
            </a:r>
            <a:r>
              <a:rPr lang="ko-KR" altLang="en-US" sz="2800" dirty="0" smtClean="0"/>
              <a:t>파일내용 중 </a:t>
            </a:r>
            <a:r>
              <a:rPr lang="en-US" altLang="ko-KR" sz="2800" dirty="0" smtClean="0"/>
              <a:t>hello</a:t>
            </a:r>
            <a:r>
              <a:rPr lang="ko-KR" altLang="en-US" sz="2800" dirty="0" smtClean="0"/>
              <a:t>와 패턴이 일치하는 줄 출력</a:t>
            </a:r>
            <a:r>
              <a:rPr lang="en-US" altLang="ko-KR" sz="2800" dirty="0" smtClean="0"/>
              <a:t/>
            </a:r>
            <a:br>
              <a:rPr lang="en-US" altLang="ko-KR" sz="2800" dirty="0" smtClean="0"/>
            </a:br>
            <a:r>
              <a:rPr lang="en-US" altLang="ko-KR" sz="2800" dirty="0" smtClean="0"/>
              <a:t>hello</a:t>
            </a:r>
            <a:r>
              <a:rPr lang="ko-KR" altLang="en-US" sz="2800" dirty="0" smtClean="0"/>
              <a:t>라는 글자 사이에 공백 </a:t>
            </a:r>
            <a:r>
              <a:rPr lang="en-US" altLang="ko-KR" sz="2800" dirty="0" smtClean="0"/>
              <a:t>x, </a:t>
            </a:r>
            <a:r>
              <a:rPr lang="ko-KR" altLang="en-US" sz="2800" dirty="0" smtClean="0"/>
              <a:t>앞뒤로 이어지는 글자는 </a:t>
            </a:r>
            <a:r>
              <a:rPr lang="en-US" altLang="ko-KR" sz="2800" dirty="0" smtClean="0"/>
              <a:t>ok</a:t>
            </a:r>
            <a:endParaRPr lang="ko-KR" altLang="en-US" sz="2800" dirty="0"/>
          </a:p>
        </p:txBody>
      </p:sp>
      <p:pic>
        <p:nvPicPr>
          <p:cNvPr id="4" name="그림 3"/>
          <p:cNvPicPr>
            <a:picLocks noChangeAspect="1"/>
          </p:cNvPicPr>
          <p:nvPr/>
        </p:nvPicPr>
        <p:blipFill>
          <a:blip r:embed="rId2"/>
          <a:stretch>
            <a:fillRect/>
          </a:stretch>
        </p:blipFill>
        <p:spPr>
          <a:xfrm>
            <a:off x="1057755" y="2390774"/>
            <a:ext cx="10076489" cy="3400425"/>
          </a:xfrm>
          <a:prstGeom prst="rect">
            <a:avLst/>
          </a:prstGeom>
        </p:spPr>
      </p:pic>
    </p:spTree>
    <p:extLst>
      <p:ext uri="{BB962C8B-B14F-4D97-AF65-F5344CB8AC3E}">
        <p14:creationId xmlns:p14="http://schemas.microsoft.com/office/powerpoint/2010/main" val="4184051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err="1" smtClean="0"/>
              <a:t>Gunzip</a:t>
            </a:r>
            <a:r>
              <a:rPr lang="en-US" altLang="ko-KR" dirty="0" smtClean="0"/>
              <a:t> tarfile.gz</a:t>
            </a:r>
            <a:r>
              <a:rPr lang="ko-KR" altLang="en-US" dirty="0" smtClean="0"/>
              <a:t>명령을 통해</a:t>
            </a:r>
            <a:r>
              <a:rPr lang="en-US" altLang="ko-KR" dirty="0" smtClean="0"/>
              <a:t/>
            </a:r>
            <a:br>
              <a:rPr lang="en-US" altLang="ko-KR" dirty="0" smtClean="0"/>
            </a:br>
            <a:r>
              <a:rPr lang="en-US" altLang="ko-KR" dirty="0" smtClean="0"/>
              <a:t>zip</a:t>
            </a:r>
            <a:r>
              <a:rPr lang="ko-KR" altLang="en-US" dirty="0" smtClean="0"/>
              <a:t>방식으로 압축된 </a:t>
            </a:r>
            <a:r>
              <a:rPr lang="en-US" altLang="ko-KR" dirty="0" err="1" smtClean="0"/>
              <a:t>tarfile</a:t>
            </a:r>
            <a:r>
              <a:rPr lang="ko-KR" altLang="en-US" dirty="0" smtClean="0"/>
              <a:t>을 </a:t>
            </a:r>
            <a:r>
              <a:rPr lang="ko-KR" altLang="en-US" dirty="0" err="1" smtClean="0"/>
              <a:t>압축해제한</a:t>
            </a:r>
            <a:r>
              <a:rPr lang="ko-KR" altLang="en-US" dirty="0" smtClean="0"/>
              <a:t> 것을 확인할 수 있다</a:t>
            </a:r>
            <a:r>
              <a:rPr lang="en-US" altLang="ko-KR" dirty="0" smtClean="0"/>
              <a:t>.</a:t>
            </a:r>
            <a:endParaRPr lang="ko-KR" altLang="en-US" dirty="0"/>
          </a:p>
        </p:txBody>
      </p:sp>
      <p:pic>
        <p:nvPicPr>
          <p:cNvPr id="4" name="그림 3"/>
          <p:cNvPicPr>
            <a:picLocks noChangeAspect="1"/>
          </p:cNvPicPr>
          <p:nvPr/>
        </p:nvPicPr>
        <p:blipFill>
          <a:blip r:embed="rId2"/>
          <a:stretch>
            <a:fillRect/>
          </a:stretch>
        </p:blipFill>
        <p:spPr>
          <a:xfrm>
            <a:off x="1168438" y="1905000"/>
            <a:ext cx="9855123" cy="4495800"/>
          </a:xfrm>
          <a:prstGeom prst="rect">
            <a:avLst/>
          </a:prstGeom>
        </p:spPr>
      </p:pic>
    </p:spTree>
    <p:extLst>
      <p:ext uri="{BB962C8B-B14F-4D97-AF65-F5344CB8AC3E}">
        <p14:creationId xmlns:p14="http://schemas.microsoft.com/office/powerpoint/2010/main" val="1729092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400" dirty="0" err="1" smtClean="0"/>
              <a:t>Gzip</a:t>
            </a:r>
            <a:r>
              <a:rPr lang="en-US" altLang="ko-KR" sz="2400" dirty="0" smtClean="0"/>
              <a:t> –</a:t>
            </a:r>
            <a:r>
              <a:rPr lang="en-US" altLang="ko-KR" sz="2400" dirty="0" err="1" smtClean="0"/>
              <a:t>vd</a:t>
            </a:r>
            <a:r>
              <a:rPr lang="en-US" altLang="ko-KR" sz="2400" dirty="0" smtClean="0"/>
              <a:t> tarfile.gz &gt; tar.log</a:t>
            </a:r>
            <a:r>
              <a:rPr lang="ko-KR" altLang="en-US" sz="2400" dirty="0"/>
              <a:t> </a:t>
            </a:r>
            <a:r>
              <a:rPr lang="en-US" altLang="ko-KR" sz="2400" dirty="0" smtClean="0"/>
              <a:t>&amp; </a:t>
            </a:r>
            <a:r>
              <a:rPr lang="ko-KR" altLang="en-US" sz="2400" dirty="0" smtClean="0"/>
              <a:t>명령 후 </a:t>
            </a:r>
            <a:r>
              <a:rPr lang="en-US" altLang="ko-KR" sz="2400" dirty="0" smtClean="0"/>
              <a:t>ls –al</a:t>
            </a:r>
            <a:r>
              <a:rPr lang="ko-KR" altLang="en-US" sz="2400" dirty="0" smtClean="0"/>
              <a:t>입력</a:t>
            </a:r>
            <a:r>
              <a:rPr lang="en-US" altLang="ko-KR" sz="2400" dirty="0" smtClean="0"/>
              <a:t>,</a:t>
            </a:r>
            <a:br>
              <a:rPr lang="en-US" altLang="ko-KR" sz="2400" dirty="0" smtClean="0"/>
            </a:br>
            <a:r>
              <a:rPr lang="en-US" altLang="ko-KR" sz="2400" dirty="0" smtClean="0"/>
              <a:t>zip</a:t>
            </a:r>
            <a:r>
              <a:rPr lang="ko-KR" altLang="en-US" sz="2400" dirty="0" smtClean="0"/>
              <a:t>방식으로 압축된 </a:t>
            </a:r>
            <a:r>
              <a:rPr lang="en-US" altLang="ko-KR" sz="2400" dirty="0" smtClean="0"/>
              <a:t>tarfile.gz</a:t>
            </a:r>
            <a:r>
              <a:rPr lang="ko-KR" altLang="en-US" sz="2400" dirty="0" smtClean="0"/>
              <a:t>파일이 </a:t>
            </a:r>
            <a:r>
              <a:rPr lang="ko-KR" altLang="en-US" sz="2400" dirty="0" err="1" smtClean="0"/>
              <a:t>압축해제되고</a:t>
            </a:r>
            <a:r>
              <a:rPr lang="ko-KR" altLang="en-US" sz="2400" dirty="0" smtClean="0"/>
              <a:t> 명령 결과 내용을 </a:t>
            </a:r>
            <a:r>
              <a:rPr lang="en-US" altLang="ko-KR" sz="2400" dirty="0" smtClean="0"/>
              <a:t>tar.log</a:t>
            </a:r>
            <a:r>
              <a:rPr lang="ko-KR" altLang="en-US" sz="2400" dirty="0" smtClean="0"/>
              <a:t>파일로 생성</a:t>
            </a:r>
            <a:r>
              <a:rPr lang="en-US" altLang="ko-KR" sz="2400" dirty="0" smtClean="0"/>
              <a:t>,</a:t>
            </a:r>
            <a:br>
              <a:rPr lang="en-US" altLang="ko-KR" sz="2400" dirty="0" smtClean="0"/>
            </a:br>
            <a:r>
              <a:rPr lang="ko-KR" altLang="en-US" sz="2400" dirty="0" smtClean="0"/>
              <a:t>이어서 </a:t>
            </a:r>
            <a:r>
              <a:rPr lang="en-US" altLang="ko-KR" sz="2400" dirty="0" smtClean="0"/>
              <a:t>&amp;</a:t>
            </a:r>
            <a:r>
              <a:rPr lang="ko-KR" altLang="en-US" sz="2400" dirty="0" smtClean="0"/>
              <a:t>를</a:t>
            </a:r>
            <a:r>
              <a:rPr lang="en-US" altLang="ko-KR" sz="2400" dirty="0" smtClean="0"/>
              <a:t> </a:t>
            </a:r>
            <a:r>
              <a:rPr lang="ko-KR" altLang="en-US" sz="2400" dirty="0" smtClean="0"/>
              <a:t>통하여 추가적으로 명령한 </a:t>
            </a:r>
            <a:r>
              <a:rPr lang="en-US" altLang="ko-KR" sz="2400" dirty="0" smtClean="0"/>
              <a:t>ls –al</a:t>
            </a:r>
            <a:r>
              <a:rPr lang="ko-KR" altLang="en-US" sz="2400" dirty="0" smtClean="0"/>
              <a:t>의 결과를 같이 확인할 수 있다</a:t>
            </a:r>
            <a:r>
              <a:rPr lang="en-US" altLang="ko-KR" sz="2400" dirty="0" smtClean="0"/>
              <a:t>.</a:t>
            </a:r>
            <a:endParaRPr lang="ko-KR" altLang="en-US" sz="2400" dirty="0"/>
          </a:p>
        </p:txBody>
      </p:sp>
      <p:pic>
        <p:nvPicPr>
          <p:cNvPr id="4" name="그림 3"/>
          <p:cNvPicPr>
            <a:picLocks noChangeAspect="1"/>
          </p:cNvPicPr>
          <p:nvPr/>
        </p:nvPicPr>
        <p:blipFill>
          <a:blip r:embed="rId2"/>
          <a:stretch>
            <a:fillRect/>
          </a:stretch>
        </p:blipFill>
        <p:spPr>
          <a:xfrm>
            <a:off x="2200275" y="1924050"/>
            <a:ext cx="7791450" cy="4718156"/>
          </a:xfrm>
          <a:prstGeom prst="rect">
            <a:avLst/>
          </a:prstGeom>
        </p:spPr>
      </p:pic>
    </p:spTree>
    <p:extLst>
      <p:ext uri="{BB962C8B-B14F-4D97-AF65-F5344CB8AC3E}">
        <p14:creationId xmlns:p14="http://schemas.microsoft.com/office/powerpoint/2010/main" val="151055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smtClean="0"/>
              <a:t>정리하기</a:t>
            </a:r>
            <a:endParaRPr lang="ko-KR" altLang="en-US" dirty="0"/>
          </a:p>
        </p:txBody>
      </p:sp>
    </p:spTree>
    <p:extLst>
      <p:ext uri="{BB962C8B-B14F-4D97-AF65-F5344CB8AC3E}">
        <p14:creationId xmlns:p14="http://schemas.microsoft.com/office/powerpoint/2010/main" val="770295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0716" b="9532"/>
          <a:stretch/>
        </p:blipFill>
        <p:spPr>
          <a:xfrm>
            <a:off x="3105069" y="160420"/>
            <a:ext cx="5750174" cy="6448927"/>
          </a:xfrm>
        </p:spPr>
      </p:pic>
    </p:spTree>
    <p:extLst>
      <p:ext uri="{BB962C8B-B14F-4D97-AF65-F5344CB8AC3E}">
        <p14:creationId xmlns:p14="http://schemas.microsoft.com/office/powerpoint/2010/main" val="3586561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338"/>
          <a:stretch/>
        </p:blipFill>
        <p:spPr>
          <a:xfrm>
            <a:off x="3265134" y="160492"/>
            <a:ext cx="5145471" cy="6697508"/>
          </a:xfrm>
        </p:spPr>
      </p:pic>
    </p:spTree>
    <p:extLst>
      <p:ext uri="{BB962C8B-B14F-4D97-AF65-F5344CB8AC3E}">
        <p14:creationId xmlns:p14="http://schemas.microsoft.com/office/powerpoint/2010/main" val="2652856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036" b="9446"/>
          <a:stretch/>
        </p:blipFill>
        <p:spPr>
          <a:xfrm>
            <a:off x="2858780" y="0"/>
            <a:ext cx="5932293" cy="6657473"/>
          </a:xfrm>
        </p:spPr>
      </p:pic>
    </p:spTree>
    <p:extLst>
      <p:ext uri="{BB962C8B-B14F-4D97-AF65-F5344CB8AC3E}">
        <p14:creationId xmlns:p14="http://schemas.microsoft.com/office/powerpoint/2010/main" val="1606920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493" b="18959"/>
          <a:stretch/>
        </p:blipFill>
        <p:spPr>
          <a:xfrm>
            <a:off x="2634381" y="224590"/>
            <a:ext cx="6397324" cy="6481010"/>
          </a:xfrm>
        </p:spPr>
      </p:pic>
    </p:spTree>
    <p:extLst>
      <p:ext uri="{BB962C8B-B14F-4D97-AF65-F5344CB8AC3E}">
        <p14:creationId xmlns:p14="http://schemas.microsoft.com/office/powerpoint/2010/main" val="3056390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791" b="18785"/>
          <a:stretch/>
        </p:blipFill>
        <p:spPr>
          <a:xfrm>
            <a:off x="2952556" y="497304"/>
            <a:ext cx="6047064" cy="6063917"/>
          </a:xfrm>
        </p:spPr>
      </p:pic>
    </p:spTree>
    <p:extLst>
      <p:ext uri="{BB962C8B-B14F-4D97-AF65-F5344CB8AC3E}">
        <p14:creationId xmlns:p14="http://schemas.microsoft.com/office/powerpoint/2010/main" val="3687076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29" b="12206"/>
          <a:stretch/>
        </p:blipFill>
        <p:spPr>
          <a:xfrm>
            <a:off x="2871769" y="128337"/>
            <a:ext cx="6047641" cy="6609347"/>
          </a:xfrm>
        </p:spPr>
      </p:pic>
    </p:spTree>
    <p:extLst>
      <p:ext uri="{BB962C8B-B14F-4D97-AF65-F5344CB8AC3E}">
        <p14:creationId xmlns:p14="http://schemas.microsoft.com/office/powerpoint/2010/main" val="4022531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63429"/>
          <a:stretch/>
        </p:blipFill>
        <p:spPr>
          <a:xfrm>
            <a:off x="2076863" y="1267326"/>
            <a:ext cx="7774648" cy="3994484"/>
          </a:xfrm>
        </p:spPr>
      </p:pic>
    </p:spTree>
    <p:extLst>
      <p:ext uri="{BB962C8B-B14F-4D97-AF65-F5344CB8AC3E}">
        <p14:creationId xmlns:p14="http://schemas.microsoft.com/office/powerpoint/2010/main" val="2627635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3200" dirty="0" smtClean="0"/>
              <a:t>Grep hello * </a:t>
            </a:r>
            <a:r>
              <a:rPr lang="ko-KR" altLang="en-US" sz="3200" dirty="0" smtClean="0"/>
              <a:t>명령어를 통해 현재 </a:t>
            </a:r>
            <a:r>
              <a:rPr lang="ko-KR" altLang="en-US" sz="3200" dirty="0" err="1" smtClean="0"/>
              <a:t>디렉토리</a:t>
            </a:r>
            <a:r>
              <a:rPr lang="ko-KR" altLang="en-US" sz="3200" dirty="0" smtClean="0"/>
              <a:t> 내의 모든 파일에서 </a:t>
            </a:r>
            <a:r>
              <a:rPr lang="en-US" altLang="ko-KR" sz="3200" dirty="0" smtClean="0"/>
              <a:t>hello</a:t>
            </a:r>
            <a:r>
              <a:rPr lang="ko-KR" altLang="en-US" sz="3200" dirty="0" smtClean="0"/>
              <a:t>라는 단어와 패턴이 일치하는 내용 출력</a:t>
            </a:r>
            <a:r>
              <a:rPr lang="en-US" altLang="ko-KR" sz="3200" dirty="0" smtClean="0"/>
              <a:t/>
            </a:r>
            <a:br>
              <a:rPr lang="en-US" altLang="ko-KR" sz="3200" dirty="0" smtClean="0"/>
            </a:br>
            <a:r>
              <a:rPr lang="ko-KR" altLang="en-US" sz="3200" dirty="0" smtClean="0"/>
              <a:t>파일명과 일치하는 패턴이 있는 줄 출력</a:t>
            </a:r>
            <a:endParaRPr lang="ko-KR" altLang="en-US" sz="3200" dirty="0"/>
          </a:p>
        </p:txBody>
      </p:sp>
      <p:pic>
        <p:nvPicPr>
          <p:cNvPr id="4" name="내용 개체 틀 3"/>
          <p:cNvPicPr>
            <a:picLocks noGrp="1" noChangeAspect="1"/>
          </p:cNvPicPr>
          <p:nvPr>
            <p:ph idx="1"/>
          </p:nvPr>
        </p:nvPicPr>
        <p:blipFill>
          <a:blip r:embed="rId2"/>
          <a:stretch>
            <a:fillRect/>
          </a:stretch>
        </p:blipFill>
        <p:spPr>
          <a:xfrm>
            <a:off x="1257300" y="2348706"/>
            <a:ext cx="9677400" cy="3274187"/>
          </a:xfrm>
          <a:prstGeom prst="rect">
            <a:avLst/>
          </a:prstGeom>
        </p:spPr>
      </p:pic>
    </p:spTree>
    <p:extLst>
      <p:ext uri="{BB962C8B-B14F-4D97-AF65-F5344CB8AC3E}">
        <p14:creationId xmlns:p14="http://schemas.microsoft.com/office/powerpoint/2010/main" val="248591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800" dirty="0" smtClean="0"/>
              <a:t>Cat abc.txt | grep hello </a:t>
            </a:r>
            <a:r>
              <a:rPr lang="ko-KR" altLang="en-US" sz="2800" dirty="0" smtClean="0"/>
              <a:t>명령을 통해</a:t>
            </a:r>
            <a:r>
              <a:rPr lang="en-US" altLang="ko-KR" sz="2800" dirty="0" smtClean="0"/>
              <a:t/>
            </a:r>
            <a:br>
              <a:rPr lang="en-US" altLang="ko-KR" sz="2800" dirty="0" smtClean="0"/>
            </a:br>
            <a:r>
              <a:rPr lang="en-US" altLang="ko-KR" sz="2800" dirty="0" smtClean="0"/>
              <a:t>abc.txt</a:t>
            </a:r>
            <a:r>
              <a:rPr lang="ko-KR" altLang="en-US" sz="2800" dirty="0" smtClean="0"/>
              <a:t>파일을 출력하되 </a:t>
            </a:r>
            <a:r>
              <a:rPr lang="en-US" altLang="ko-KR" sz="2800" dirty="0" smtClean="0"/>
              <a:t>hello</a:t>
            </a:r>
            <a:r>
              <a:rPr lang="ko-KR" altLang="en-US" sz="2800" dirty="0" smtClean="0"/>
              <a:t>와 패턴이 일치하는 줄만 출력</a:t>
            </a:r>
            <a:endParaRPr lang="ko-KR" altLang="en-US" sz="2800" dirty="0"/>
          </a:p>
        </p:txBody>
      </p:sp>
      <p:pic>
        <p:nvPicPr>
          <p:cNvPr id="4" name="그림 3"/>
          <p:cNvPicPr>
            <a:picLocks noChangeAspect="1"/>
          </p:cNvPicPr>
          <p:nvPr/>
        </p:nvPicPr>
        <p:blipFill>
          <a:blip r:embed="rId2"/>
          <a:stretch>
            <a:fillRect/>
          </a:stretch>
        </p:blipFill>
        <p:spPr>
          <a:xfrm>
            <a:off x="419100" y="3065780"/>
            <a:ext cx="11353800" cy="1195137"/>
          </a:xfrm>
          <a:prstGeom prst="rect">
            <a:avLst/>
          </a:prstGeom>
        </p:spPr>
      </p:pic>
    </p:spTree>
    <p:extLst>
      <p:ext uri="{BB962C8B-B14F-4D97-AF65-F5344CB8AC3E}">
        <p14:creationId xmlns:p14="http://schemas.microsoft.com/office/powerpoint/2010/main" val="3579201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800" dirty="0" smtClean="0"/>
              <a:t>Ps –</a:t>
            </a:r>
            <a:r>
              <a:rPr lang="en-US" altLang="ko-KR" sz="2800" dirty="0" err="1" smtClean="0"/>
              <a:t>ef</a:t>
            </a:r>
            <a:r>
              <a:rPr lang="en-US" altLang="ko-KR" sz="2800" dirty="0" smtClean="0"/>
              <a:t> | grep http </a:t>
            </a:r>
            <a:r>
              <a:rPr lang="ko-KR" altLang="en-US" sz="2800" dirty="0" smtClean="0"/>
              <a:t>명령을 통해</a:t>
            </a:r>
            <a:r>
              <a:rPr lang="en-US" altLang="ko-KR" sz="2800" dirty="0" smtClean="0"/>
              <a:t/>
            </a:r>
            <a:br>
              <a:rPr lang="en-US" altLang="ko-KR" sz="2800" dirty="0" smtClean="0"/>
            </a:br>
            <a:r>
              <a:rPr lang="ko-KR" altLang="en-US" sz="2800" dirty="0" smtClean="0"/>
              <a:t>표준 </a:t>
            </a:r>
            <a:r>
              <a:rPr lang="ko-KR" altLang="en-US" sz="2800" dirty="0" err="1" smtClean="0"/>
              <a:t>신텍스로</a:t>
            </a:r>
            <a:r>
              <a:rPr lang="ko-KR" altLang="en-US" sz="2800" dirty="0" smtClean="0"/>
              <a:t> 시스템의 모든 프로세스 출력하되 </a:t>
            </a:r>
            <a:r>
              <a:rPr lang="en-US" altLang="ko-KR" sz="2800" dirty="0" smtClean="0"/>
              <a:t>http</a:t>
            </a:r>
            <a:r>
              <a:rPr lang="ko-KR" altLang="en-US" sz="2800" dirty="0" smtClean="0"/>
              <a:t>와 일치하는 패턴만 출력</a:t>
            </a:r>
            <a:endParaRPr lang="ko-KR" altLang="en-US" sz="2800" dirty="0"/>
          </a:p>
        </p:txBody>
      </p:sp>
      <p:pic>
        <p:nvPicPr>
          <p:cNvPr id="4" name="그림 3"/>
          <p:cNvPicPr>
            <a:picLocks noChangeAspect="1"/>
          </p:cNvPicPr>
          <p:nvPr/>
        </p:nvPicPr>
        <p:blipFill>
          <a:blip r:embed="rId2"/>
          <a:stretch>
            <a:fillRect/>
          </a:stretch>
        </p:blipFill>
        <p:spPr>
          <a:xfrm>
            <a:off x="573087" y="2193925"/>
            <a:ext cx="11045826" cy="745026"/>
          </a:xfrm>
          <a:prstGeom prst="rect">
            <a:avLst/>
          </a:prstGeom>
        </p:spPr>
      </p:pic>
      <p:sp>
        <p:nvSpPr>
          <p:cNvPr id="5" name="TextBox 4"/>
          <p:cNvSpPr txBox="1"/>
          <p:nvPr/>
        </p:nvSpPr>
        <p:spPr>
          <a:xfrm>
            <a:off x="1013294" y="4165600"/>
            <a:ext cx="10165412" cy="1477328"/>
          </a:xfrm>
          <a:prstGeom prst="rect">
            <a:avLst/>
          </a:prstGeom>
          <a:noFill/>
        </p:spPr>
        <p:txBody>
          <a:bodyPr wrap="none" rtlCol="0">
            <a:spAutoFit/>
          </a:bodyPr>
          <a:lstStyle/>
          <a:p>
            <a:r>
              <a:rPr lang="ko-KR" altLang="en-US" dirty="0" smtClean="0"/>
              <a:t>질문</a:t>
            </a:r>
            <a:r>
              <a:rPr lang="en-US" altLang="ko-KR" dirty="0" smtClean="0"/>
              <a:t>) </a:t>
            </a:r>
            <a:r>
              <a:rPr lang="ko-KR" altLang="en-US" dirty="0" smtClean="0"/>
              <a:t>이전까지 </a:t>
            </a:r>
            <a:r>
              <a:rPr lang="en-US" altLang="ko-KR" dirty="0" smtClean="0"/>
              <a:t>grep</a:t>
            </a:r>
            <a:r>
              <a:rPr lang="ko-KR" altLang="en-US" dirty="0" smtClean="0"/>
              <a:t>은 패턴이 일치하는 줄이 모두 출력되었다</a:t>
            </a:r>
            <a:r>
              <a:rPr lang="en-US" altLang="ko-KR" dirty="0" smtClean="0"/>
              <a:t>.</a:t>
            </a:r>
          </a:p>
          <a:p>
            <a:r>
              <a:rPr lang="ko-KR" altLang="en-US" dirty="0" smtClean="0"/>
              <a:t>따라서 </a:t>
            </a:r>
            <a:r>
              <a:rPr lang="en-US" altLang="ko-KR" dirty="0" err="1" smtClean="0"/>
              <a:t>ps</a:t>
            </a:r>
            <a:r>
              <a:rPr lang="en-US" altLang="ko-KR" dirty="0" smtClean="0"/>
              <a:t> –</a:t>
            </a:r>
            <a:r>
              <a:rPr lang="en-US" altLang="ko-KR" dirty="0" err="1" smtClean="0"/>
              <a:t>ef</a:t>
            </a:r>
            <a:r>
              <a:rPr lang="ko-KR" altLang="en-US" dirty="0" smtClean="0"/>
              <a:t>에서도 일치하는 한 라인이 모두 </a:t>
            </a:r>
            <a:r>
              <a:rPr lang="ko-KR" altLang="en-US" dirty="0" err="1" smtClean="0"/>
              <a:t>출력되야하는</a:t>
            </a:r>
            <a:r>
              <a:rPr lang="ko-KR" altLang="en-US" dirty="0" smtClean="0"/>
              <a:t> 것 같은데</a:t>
            </a:r>
            <a:endParaRPr lang="en-US" altLang="ko-KR" dirty="0" smtClean="0"/>
          </a:p>
          <a:p>
            <a:r>
              <a:rPr lang="ko-KR" altLang="en-US" dirty="0" smtClean="0"/>
              <a:t>비교해보면 </a:t>
            </a:r>
            <a:r>
              <a:rPr lang="en-US" altLang="ko-KR" dirty="0" smtClean="0"/>
              <a:t>CMD</a:t>
            </a:r>
            <a:r>
              <a:rPr lang="ko-KR" altLang="en-US" dirty="0" smtClean="0"/>
              <a:t>에 해당하는 항목이 사라지고 </a:t>
            </a:r>
            <a:r>
              <a:rPr lang="en-US" altLang="ko-KR" dirty="0" smtClean="0"/>
              <a:t>‘</a:t>
            </a:r>
            <a:r>
              <a:rPr lang="en-US" altLang="ko-KR" dirty="0" err="1" smtClean="0"/>
              <a:t>gep</a:t>
            </a:r>
            <a:r>
              <a:rPr lang="en-US" altLang="ko-KR" dirty="0" smtClean="0"/>
              <a:t> –color=auto http”</a:t>
            </a:r>
            <a:r>
              <a:rPr lang="ko-KR" altLang="en-US" dirty="0" smtClean="0"/>
              <a:t>라고 출력된다</a:t>
            </a:r>
            <a:r>
              <a:rPr lang="en-US" altLang="ko-KR" dirty="0" smtClean="0"/>
              <a:t>.</a:t>
            </a:r>
          </a:p>
          <a:p>
            <a:endParaRPr lang="en-US" altLang="ko-KR" dirty="0"/>
          </a:p>
          <a:p>
            <a:r>
              <a:rPr lang="en-US" altLang="ko-KR" dirty="0" err="1" smtClean="0"/>
              <a:t>ps</a:t>
            </a:r>
            <a:r>
              <a:rPr lang="en-US" altLang="ko-KR" dirty="0" smtClean="0"/>
              <a:t> –</a:t>
            </a:r>
            <a:r>
              <a:rPr lang="en-US" altLang="ko-KR" dirty="0" err="1" smtClean="0"/>
              <a:t>ef</a:t>
            </a:r>
            <a:r>
              <a:rPr lang="en-US" altLang="ko-KR" dirty="0" smtClean="0"/>
              <a:t> &gt; ps.txt</a:t>
            </a:r>
            <a:r>
              <a:rPr lang="ko-KR" altLang="en-US" dirty="0"/>
              <a:t> </a:t>
            </a:r>
            <a:r>
              <a:rPr lang="ko-KR" altLang="en-US" dirty="0" smtClean="0"/>
              <a:t>명령하여 파일로 저장하고 </a:t>
            </a:r>
            <a:r>
              <a:rPr lang="en-US" altLang="ko-KR" dirty="0" smtClean="0"/>
              <a:t>cat ps.txt | grep http</a:t>
            </a:r>
            <a:r>
              <a:rPr lang="ko-KR" altLang="en-US" dirty="0" smtClean="0"/>
              <a:t>라고 하면 일치하는 패턴이 없다</a:t>
            </a:r>
            <a:r>
              <a:rPr lang="en-US" altLang="ko-KR" dirty="0" smtClean="0"/>
              <a:t>?</a:t>
            </a:r>
            <a:endParaRPr lang="ko-KR" altLang="en-US" dirty="0"/>
          </a:p>
        </p:txBody>
      </p:sp>
    </p:spTree>
    <p:extLst>
      <p:ext uri="{BB962C8B-B14F-4D97-AF65-F5344CB8AC3E}">
        <p14:creationId xmlns:p14="http://schemas.microsoft.com/office/powerpoint/2010/main" val="4217781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sz="2000" dirty="0" smtClean="0"/>
              <a:t>Grep –</a:t>
            </a:r>
            <a:r>
              <a:rPr lang="en-US" altLang="ko-KR" sz="2000" dirty="0" err="1" smtClean="0"/>
              <a:t>wn</a:t>
            </a:r>
            <a:r>
              <a:rPr lang="en-US" altLang="ko-KR" sz="2000" dirty="0" smtClean="0"/>
              <a:t> hello abc.txt </a:t>
            </a:r>
            <a:r>
              <a:rPr lang="ko-KR" altLang="en-US" sz="2000" dirty="0" smtClean="0"/>
              <a:t>명령을 통해</a:t>
            </a:r>
            <a:r>
              <a:rPr lang="en-US" altLang="ko-KR" sz="2000" dirty="0" smtClean="0"/>
              <a:t/>
            </a:r>
            <a:br>
              <a:rPr lang="en-US" altLang="ko-KR" sz="2000" dirty="0" smtClean="0"/>
            </a:br>
            <a:r>
              <a:rPr lang="en-US" altLang="ko-KR" sz="2000" dirty="0" smtClean="0"/>
              <a:t>abc.txt</a:t>
            </a:r>
            <a:r>
              <a:rPr lang="ko-KR" altLang="en-US" sz="2000" dirty="0" smtClean="0"/>
              <a:t>에서 </a:t>
            </a:r>
            <a:r>
              <a:rPr lang="en-US" altLang="ko-KR" sz="2000" dirty="0" smtClean="0"/>
              <a:t>hello</a:t>
            </a:r>
            <a:r>
              <a:rPr lang="ko-KR" altLang="en-US" sz="2000" dirty="0" smtClean="0"/>
              <a:t>와 전체 단어의 패턴이 일치하는 경우 줄 번호와 함께 출력</a:t>
            </a:r>
            <a:r>
              <a:rPr lang="en-US" altLang="ko-KR" sz="2000" dirty="0" smtClean="0"/>
              <a:t/>
            </a:r>
            <a:br>
              <a:rPr lang="en-US" altLang="ko-KR" sz="2000" dirty="0" smtClean="0"/>
            </a:br>
            <a:r>
              <a:rPr lang="ko-KR" altLang="en-US" sz="2000" dirty="0" smtClean="0"/>
              <a:t>즉 </a:t>
            </a:r>
            <a:r>
              <a:rPr lang="en-US" altLang="ko-KR" sz="2000" dirty="0" smtClean="0"/>
              <a:t>hello </a:t>
            </a:r>
            <a:r>
              <a:rPr lang="ko-KR" altLang="en-US" sz="2000" dirty="0" smtClean="0"/>
              <a:t>앞뒤로 글자가 있으면 출력</a:t>
            </a:r>
            <a:r>
              <a:rPr lang="en-US" altLang="ko-KR" sz="2000" dirty="0" smtClean="0"/>
              <a:t>x</a:t>
            </a:r>
            <a:endParaRPr lang="ko-KR" altLang="en-US" sz="2000" dirty="0"/>
          </a:p>
        </p:txBody>
      </p:sp>
      <p:pic>
        <p:nvPicPr>
          <p:cNvPr id="4" name="그림 3"/>
          <p:cNvPicPr>
            <a:picLocks noChangeAspect="1"/>
          </p:cNvPicPr>
          <p:nvPr/>
        </p:nvPicPr>
        <p:blipFill>
          <a:blip r:embed="rId2"/>
          <a:stretch>
            <a:fillRect/>
          </a:stretch>
        </p:blipFill>
        <p:spPr>
          <a:xfrm>
            <a:off x="191045" y="2505074"/>
            <a:ext cx="11809910" cy="2828925"/>
          </a:xfrm>
          <a:prstGeom prst="rect">
            <a:avLst/>
          </a:prstGeom>
        </p:spPr>
      </p:pic>
    </p:spTree>
    <p:extLst>
      <p:ext uri="{BB962C8B-B14F-4D97-AF65-F5344CB8AC3E}">
        <p14:creationId xmlns:p14="http://schemas.microsoft.com/office/powerpoint/2010/main" val="295309434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875</Words>
  <Application>Microsoft Office PowerPoint</Application>
  <PresentationFormat>와이드스크린</PresentationFormat>
  <Paragraphs>125</Paragraphs>
  <Slides>59</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59</vt:i4>
      </vt:variant>
    </vt:vector>
  </HeadingPairs>
  <TitlesOfParts>
    <vt:vector size="62" baseType="lpstr">
      <vt:lpstr>맑은 고딕</vt:lpstr>
      <vt:lpstr>Arial</vt:lpstr>
      <vt:lpstr>Office 테마</vt:lpstr>
      <vt:lpstr>용어 정리</vt:lpstr>
      <vt:lpstr>PowerPoint 프레젠테이션</vt:lpstr>
      <vt:lpstr>파일 다루기 실습</vt:lpstr>
      <vt:lpstr>PowerPoint 프레젠테이션</vt:lpstr>
      <vt:lpstr>grep hello abc.txt 명령을 통해 abc.txt 파일내용 중 hello와 패턴이 일치하는 줄 출력 hello라는 글자 사이에 공백 x, 앞뒤로 이어지는 글자는 ok</vt:lpstr>
      <vt:lpstr>Grep hello * 명령어를 통해 현재 디렉토리 내의 모든 파일에서 hello라는 단어와 패턴이 일치하는 내용 출력 파일명과 일치하는 패턴이 있는 줄 출력</vt:lpstr>
      <vt:lpstr>Cat abc.txt | grep hello 명령을 통해 abc.txt파일을 출력하되 hello와 패턴이 일치하는 줄만 출력</vt:lpstr>
      <vt:lpstr>Ps –ef | grep http 명령을 통해 표준 신텍스로 시스템의 모든 프로세스 출력하되 http와 일치하는 패턴만 출력</vt:lpstr>
      <vt:lpstr>Grep –wn hello abc.txt 명령을 통해 abc.txt에서 hello와 전체 단어의 패턴이 일치하는 경우 줄 번호와 함께 출력 즉 hello 앞뒤로 글자가 있으면 출력x</vt:lpstr>
      <vt:lpstr>Grep –wnv hello abc.txt 명령을 통해 abc.txt의 내용 중 hello와 전체 단어의 패턴이 일치하지 않는 모든 줄을 줄번호와 함께 출력 즉, grep –wn hello abc.txt로 출력되지 않는 모든 줄이 출력된다.</vt:lpstr>
      <vt:lpstr>Grep –l hello abc.txt 명령을 통해 abc.txt파일 내용 중 hello가 있으면 파일명 abc.txt가 출력됨을 확인</vt:lpstr>
      <vt:lpstr>Grep –l hello * 명령을 통해 현재 디렉토리 내에 모든 파일 중 파일 내용으로 hello와 일치하는 패턴이 있는 파일의 이름 출력</vt:lpstr>
      <vt:lpstr>Cat aa;cat&gt;aa;cat aa;cat &gt;&gt; aa;cat aa; “;”를 통해 다수의 명령을 순차적으로 하나씩 실행.</vt:lpstr>
      <vt:lpstr>PowerPoint 프레젠테이션</vt:lpstr>
      <vt:lpstr>Cmp abc.txt abc2.txt 명령을 통해 abc.txt와 abc2.txt 사이의 일치하는지, 일치하지 않다면 일치하지 않는 첫번째 byte 위치 출력</vt:lpstr>
      <vt:lpstr>Cmp abc.txt abc3.txt 명령을 통해 동일한 파일 내용일 경우 cmp는 아무것도 출력하지 않는 것을 확인(exit code=0) </vt:lpstr>
      <vt:lpstr>Diff abc.txt abc2.txt명령을 통해 두 파일간 다른 점을 출력한다.</vt:lpstr>
      <vt:lpstr>Diff –Dflag abc.txt abc2.txt 명령 D옵션은 두파일이 병합된 파일의 모습으로 출력. #ifndef, #indef, #else, #endif 등의 전처리기를 통해 비교결과를 나타낸다?? </vt:lpstr>
      <vt:lpstr>Sort abc.txt명령을 통해 abc.txt 파일 내용을 줄 단위로 정렬하였다. 공백 &gt; 숫자 &gt; 영어 순으로 우선 순위를 갖는 것을 확인할 수 있다.</vt:lpstr>
      <vt:lpstr>Sort –k2 abc.txt &gt; result.txt 명령을 통해  abc.txt의 두번째 필드를 기준으로 정렬한 출력 데이터를 result.txt로 저장 필드는 공백 기준으로 구분된다.</vt:lpstr>
      <vt:lpstr>Find . –name ‘*.c’ –print 명령을 통해 현재 경로에서 이름이 .c로 끝나는 모든  파일을 출력 표현식 –print는 기본값으로 없어도 무방하다. 그 외 표현식으로 –delete, -exec 등이 있다.</vt:lpstr>
      <vt:lpstr>Find . –mtime 14 –print 명령시 수정 날짜가 최근으로 부터 14일 전인 파일이 없으므로 출력값이 없다. Find . –mtime -14 –print로 명령하여 수정날짜가 최근 14일 이내 인 모든 파일을 출력하였다.</vt:lpstr>
      <vt:lpstr>find . \(-name ‘*.c’ –o –name ‘*.txt’ \) –print 명령을 통해 현재 디렉토리부터 하위 디렉토리까지 이름이 .c로 끝나거나 .txt로 끝나는 모든 파일 출력</vt:lpstr>
      <vt:lpstr>Find / | grep abc 명령을 통해 최상위 디렉토리의 모든 하위 디렉토리의 파일명을 출력하되 abc가 패턴으로 일치하는 부분만 출력. </vt:lpstr>
      <vt:lpstr>Find / -name abc 명령을 통해 최상위 디렉토리 하위 모든 디렉토리에서 파일명이 abc인 파일을 출력 sudo는 권한 부족으로 permission denied되는 것을 없애주기 위해. permission denied되는 디렉토리는 많았지만 실제 검색된 파일들은 permission denied된 디렉토리 들에 없었으므로 permission denied된 디렉토리들은 읽기 권한이 없었던 것으로 생각되고 find명령어는 읽기권한이 없는 디렉토리도 find 명령을 수행하려고 접근한다는 것을 알 수 있다. </vt:lpstr>
      <vt:lpstr>PowerPoint 프레젠테이션</vt:lpstr>
      <vt:lpstr>tar –cvf tarfile . 명령을 통해 현재 디렉토리의 모든 파일을 보관하는 tarfile이라는 이름의 tar파일을 생성 기존 파일은 그대로 존재하며 tarfile만 생성된 것을 확인할 수 있다. 옵션 : c는 tar파일 생성, v는 진행상황 출력, f는 tar형식의 백업파일의 이름 지정 </vt:lpstr>
      <vt:lpstr>Tar –tvf tarfile 명령을 통해 tarfile 안에 보관된 파일을 출력. t 옵션은 tar파일에 어떤 것들이 있는지 목차 형태로 출력</vt:lpstr>
      <vt:lpstr>tar –rvf tarfile reverse.c 명령을 통해 reverse.c파일을 tarfile의 마지막에 추가 보관 r옵션은 tar 아카이브 마지막에 파일 추가</vt:lpstr>
      <vt:lpstr>기존의 reverse.c파일을 수정 후 tar –uvf tarfile reverse.c 명령 reverse.c파일은 tarfile에 보관 중이던 파일이지만 u옵션을 통하여 수정된 reverse.c파일을 다시 tarfile에 추가하였다. U 옵션은 기본의 백업 파일에 이미 포함된 file 중 수저된 파일만 백업 파일 뒤에 추가 </vt:lpstr>
      <vt:lpstr>Tar파일을 해체할 tmp 디렉토리 생성</vt:lpstr>
      <vt:lpstr>Cd tmp로 작업 디렉토리 변경</vt:lpstr>
      <vt:lpstr>Tar –xvf ../tarfile명령을 통해 상위 디렉토리에 위치한 tarfile을 현재 디렉토리에 풀었다. X옵션은 백업파일로 부터 파일을 추출 복귀 tar파일에는 기존 reverse.c와 수정된 reverse.c가같이 보관되어 있었다. Reverse.c를 출력해보면 변경된 내용으로 파일에 저장되어 있다는 것을 확인할 수 있다. </vt:lpstr>
      <vt:lpstr>현재 디렉토리를 비운 뒤 Tar –xvf ../tarfile `tar –tf ../tarfile |  grep ‘lady*’`명령  역따움표 내부의 명령 결과가 반환된다고 한다. Tar –xvf ../tarfile 만을 명령은 문제없다. tarfile `tar –tf ../tarfile |  grep ‘lady*’`를 넣는 정확한 이유를 모르겠다. 동작을 관찰하면 Tar –xvf ../tarfile 의 명령의 결과가 실행된다. 즉, tarfile의 보관파일은 잘 추출 복귀되어진다. 그래도 잘 모르겠다.  더 관찰하기 위하여 디렉토리를 비우고 lady를 hello로 바꿔 진행해봤다. Tar –xvf ../tarfile `tar –tf ../tarfile |  grep ‘hello*’` 그 결과 tar –tf ../tarfile |  grep ‘hello*’의 명령 결과가 출력되었고 tarfile에서 추출 복귀된 파일도 hello로 시작하는 파일만 해제되었다.  이를 통해서 tarfile 중 특정 파일만 추출 복귀하기 위한 명령어라는 것을 짐작할 수 있었다.  </vt:lpstr>
      <vt:lpstr>Tar –xvf ../tarfile reverse.c 명령을 통해 tarfile 내 보관된 파일 중 특정 파일 reverse.c만 추출 복귀</vt:lpstr>
      <vt:lpstr>Tar –xvf ../tarfile ./abc.txt 명령을 통해 tarfile에 보관된 abc.txt파일을 추출 복귀 c옵션을 통하여 tarfile을 생성할 때 보관파일들은 자동으로 경로가 함께 저장 따라서 u나 r옵션으로 보관 파일을 추가할 때도 경로를 표현해주는게 통일성을 위하여 좋다는 것을 확인하였다.</vt:lpstr>
      <vt:lpstr>Tar –cvf tarfile /dev/rmt0 명령을 통해 rmt0를 tarfile이라는 이름의 tar파일로 보관 하위 디렉토리에서 tar –xvf ../tarfile 명령을 통해 해당 디렉토리에 tar파일 내 모든 파일을 추출 복귀</vt:lpstr>
      <vt:lpstr>PowerPoint 프레젠테이션</vt:lpstr>
      <vt:lpstr>cp abc abc2명령을 통해서 abc파일을 복사하여 abc2라는 이름으로 생성</vt:lpstr>
      <vt:lpstr>Sudo apt-install ncompress명령을 통해 compress관련 유틸 설치</vt:lpstr>
      <vt:lpstr>Compress –v abc명령을 통해 abc파일을 압축하여 abc.z파일 생성 stat abc / stat abc2로 파일의 크기 비교하였을 때 감소한 것을 확인할 수 있다.</vt:lpstr>
      <vt:lpstr>Uncompress abc.Z명령을 통해 abc.Z파일을 압축해제하여 abc파일이 복귀된 것을 확인할 수 있다. 확인결과 파일의 크기가 15byte에서 abc2파일의 크기인 16byte로 돌아온 것을 확인할 수 있다.</vt:lpstr>
      <vt:lpstr>현재 디렉토리에 abc.txt aaa.txt edf.txt파일 생성 후 크기 확인</vt:lpstr>
      <vt:lpstr>Compress -v *.txt명령을 통해 현재 디렉토리 내의 모든 텍스트 파일을 각각 압축 시도 aaa.txt파일은 압축이 되지 않았다. Compress –vf *.txt명령을 통해 강제 시도해본 결과 abc.txt.Z파일이 생성되었지만 v옵션으로 진행과정을 확인했을 때 압축율이 0%인 것을 확인할 수 있다. 따라서 파일에 따라 compress를 통한 압축의 압축율이 0%일 파일은 자체적으로 압축을 시도하지 않게 설계되 있다는 것을 확인할 수 있다.</vt:lpstr>
      <vt:lpstr>Uncompress –vf *.Z명령을 통해 현재 디렉토리 내의 모든 .Z파일의 압축을 해제하였다.</vt:lpstr>
      <vt:lpstr>현재 디렉토리의 모든 파일로 tarfile생성 후 gzip –v9 tarfile명령을 통해 tarfile을 zip압축방식으로 압축하였다. -9옵션은 최대 압축.</vt:lpstr>
      <vt:lpstr>Ls tarfile.gz명령을 통해 이전 gzip명령을 통해 생성된 파일 존재 확인</vt:lpstr>
      <vt:lpstr>Gzip –l tarfile.gz명령을 통해 zip방식으로 압축된 tarfile.gz의 압축된 파일들과 정보를 확인할 수 있다.</vt:lpstr>
      <vt:lpstr>Gzip –vd tarfile.gz명령을 통해 tarfile.gz파일을 진행상황과 표시와 함께 압축해제한다.</vt:lpstr>
      <vt:lpstr>Gunzip tarfile.gz명령을 통해 zip방식으로 압축된 tarfile을 압축해제한 것을 확인할 수 있다.</vt:lpstr>
      <vt:lpstr>Gzip –vd tarfile.gz &gt; tar.log &amp; 명령 후 ls –al입력, zip방식으로 압축된 tarfile.gz파일이 압축해제되고 명령 결과 내용을 tar.log파일로 생성, 이어서 &amp;를 통하여 추가적으로 명령한 ls –al의 결과를 같이 확인할 수 있다.</vt:lpstr>
      <vt:lpstr>정리하기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파일 다루기 실습</dc:title>
  <dc:creator>KOPO</dc:creator>
  <cp:lastModifiedBy>KOPO</cp:lastModifiedBy>
  <cp:revision>116</cp:revision>
  <dcterms:created xsi:type="dcterms:W3CDTF">2022-03-22T02:04:38Z</dcterms:created>
  <dcterms:modified xsi:type="dcterms:W3CDTF">2022-03-28T04:05:32Z</dcterms:modified>
</cp:coreProperties>
</file>